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9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C0C51-B34E-40DE-9894-287FC84F420E}" type="datetimeFigureOut">
              <a:rPr lang="ro-RO" smtClean="0"/>
              <a:t>19.09.2024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34C49-89F6-4F67-93D9-5F07CDBAA00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6622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96CC9-21D4-44EF-9C61-A046ED193CF0}" type="datetime1">
              <a:rPr lang="ro-RO" smtClean="0"/>
              <a:t>19.09.2024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FE6CC-D951-47AC-A77E-FB10ECD253B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7688D-3DAE-4B19-938A-27AE15542C92}" type="datetime1">
              <a:rPr lang="ro-RO" smtClean="0"/>
              <a:t>19.09.2024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CD50-FFF3-41F7-8709-C15F05981E0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B9B80-BF43-458C-A449-E631696B3691}" type="datetime1">
              <a:rPr lang="ro-RO" smtClean="0"/>
              <a:t>19.09.2024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EB0A-5048-48D8-AC0A-EE049A86654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31724-DDA3-4E61-B3CA-1CC874D44BC0}" type="datetime1">
              <a:rPr lang="ro-RO" smtClean="0"/>
              <a:t>19.09.2024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044B-8178-4976-8BA9-FC2BFEFC97D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6AB3-B65E-43CD-88A6-2B98D9846928}" type="datetime1">
              <a:rPr lang="ro-RO" smtClean="0"/>
              <a:t>19.09.2024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A912-52FD-456D-8A1C-D1DCDBCBEE7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E56A4-53BF-4659-92D4-E84931391044}" type="datetime1">
              <a:rPr lang="ro-RO" smtClean="0"/>
              <a:t>19.09.2024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51D2-7FE9-4C8E-BB32-536F2EEB634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DE95A-D683-43D0-AF0C-85C6B95AC91F}" type="datetime1">
              <a:rPr lang="ro-RO" smtClean="0"/>
              <a:t>19.09.2024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5D1B-1467-49DD-9D72-690179A5BCA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C2E35-5888-4734-ADB2-18BE53D9CD17}" type="datetime1">
              <a:rPr lang="ro-RO" smtClean="0"/>
              <a:t>19.09.2024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873FF-1BFB-4456-97C0-888CE2C627D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8F2C7-FF5E-4523-8308-C9E45B08E743}" type="datetime1">
              <a:rPr lang="ro-RO" smtClean="0"/>
              <a:t>19.09.2024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2A1-5F3F-44AC-9D51-EE6A10A5A70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C837A-832E-4F35-A56E-CE16B7127ECA}" type="datetime1">
              <a:rPr lang="ro-RO" smtClean="0"/>
              <a:t>19.09.2024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F5141-7B2C-4F4C-B04F-4E89A247E6A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04B4C-2DA2-46ED-BB83-C188EA848F44}" type="datetime1">
              <a:rPr lang="ro-RO" smtClean="0"/>
              <a:t>19.09.2024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D58F-93BC-4373-951F-BF03F55581B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ED8534-4451-41D0-ABFF-817312025A8F}" type="datetime1">
              <a:rPr lang="ro-RO" smtClean="0"/>
              <a:t>19.09.2024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E0737-1AF9-4A96-8B26-4AB66E2410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dirty="0">
                <a:solidFill>
                  <a:srgbClr val="000000"/>
                </a:solidFill>
                <a:latin typeface="Arial" charset="0"/>
              </a:rPr>
              <a:t>STATELE UNIUNII EUROPENE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62" y="3886200"/>
            <a:ext cx="6843738" cy="685800"/>
          </a:xfrm>
        </p:spPr>
        <p:txBody>
          <a:bodyPr/>
          <a:lstStyle/>
          <a:p>
            <a:pPr eaLnBrk="1" hangingPunct="1"/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(Adaptat după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Manualul de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Geografie, clasa a XII-a</a:t>
            </a:r>
            <a:r>
              <a:rPr lang="ro-RO" sz="10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Grigore </a:t>
            </a:r>
            <a:r>
              <a:rPr lang="ro-RO" sz="1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Posea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Liliana Guran-Nica, Nicolae Cruceru, Radu Săgeată,  Adrian Cioacă)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ro-RO" sz="1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</a:t>
            </a:r>
          </a:p>
          <a:p>
            <a:pPr eaLnBrk="0" hangingPunct="0"/>
            <a:r>
              <a:rPr lang="ro-RO" sz="1000" dirty="0"/>
              <a:t>Proba de evaluare a competențelor digitale  - document de lucru</a:t>
            </a:r>
          </a:p>
        </p:txBody>
      </p:sp>
      <p:sp>
        <p:nvSpPr>
          <p:cNvPr id="2" name="Trapezoid 1">
            <a:extLst>
              <a:ext uri="{FF2B5EF4-FFF2-40B4-BE49-F238E27FC236}">
                <a16:creationId xmlns:a16="http://schemas.microsoft.com/office/drawing/2014/main" id="{681B6C7A-96E7-7362-0CE5-5CC28F2343EF}"/>
              </a:ext>
            </a:extLst>
          </p:cNvPr>
          <p:cNvSpPr/>
          <p:nvPr/>
        </p:nvSpPr>
        <p:spPr>
          <a:xfrm>
            <a:off x="5364088" y="1124744"/>
            <a:ext cx="2592288" cy="1152128"/>
          </a:xfrm>
          <a:prstGeom prst="trapezoid">
            <a:avLst>
              <a:gd name="adj" fmla="val 5644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TRAPEZ</a:t>
            </a:r>
            <a:endParaRPr lang="ro-RO" b="1" dirty="0">
              <a:solidFill>
                <a:schemeClr val="tx1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21433FCD-093A-A61F-A55D-023E3E6340F6}"/>
              </a:ext>
            </a:extLst>
          </p:cNvPr>
          <p:cNvSpPr/>
          <p:nvPr/>
        </p:nvSpPr>
        <p:spPr>
          <a:xfrm>
            <a:off x="4283967" y="806846"/>
            <a:ext cx="1440161" cy="605929"/>
          </a:xfrm>
          <a:prstGeom prst="rightArrow">
            <a:avLst>
              <a:gd name="adj1" fmla="val 52329"/>
              <a:gd name="adj2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Baza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mică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2FFA9B98-580A-E991-3BA2-C2BD9A4BF46B}"/>
              </a:ext>
            </a:extLst>
          </p:cNvPr>
          <p:cNvSpPr/>
          <p:nvPr/>
        </p:nvSpPr>
        <p:spPr>
          <a:xfrm>
            <a:off x="3761610" y="1842413"/>
            <a:ext cx="1440161" cy="605929"/>
          </a:xfrm>
          <a:prstGeom prst="rightArrow">
            <a:avLst>
              <a:gd name="adj1" fmla="val 52329"/>
              <a:gd name="adj2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Baza</a:t>
            </a:r>
            <a:r>
              <a:rPr lang="en-US" dirty="0">
                <a:solidFill>
                  <a:schemeClr val="tx1"/>
                </a:solidFill>
              </a:rPr>
              <a:t> mare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2BB772-D2ED-46D8-71CF-2586D110A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/>
              <a:t>Bac2024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539749" y="1583054"/>
            <a:ext cx="4319589" cy="4274821"/>
          </a:xfrm>
        </p:spPr>
        <p:txBody>
          <a:bodyPr/>
          <a:lstStyle/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Statele Uniunii Europene reprezintă o unitate compusă din 27 de membri care au aderat în perioade diferite și care prezintă anumite particularități specifice.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Odată cu integrarea noastră în Uniunea Europeană este important să cunoaștem toate statele membre, la fel de mult cum ne cunoaștem propria țară.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Uniunea este rezultatul unui întreg proces de cooperare și integrare care a început cu șase membri fondatori (1956), după care au urmat cinci valuri de aderare, în 1973, 1981, 1986, 1995, valul cinci cu două părți: 2004 și 2007.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lnSpc>
                <a:spcPct val="115000"/>
              </a:lnSpc>
              <a:spcBef>
                <a:spcPts val="24"/>
              </a:spcBef>
              <a:spcAft>
                <a:spcPts val="100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 2007 Uniunea Europeană însumează aproximativ 480 de milioane de locuitori pe o suprafață de 4.231.551 km</a:t>
            </a:r>
            <a:r>
              <a:rPr lang="ro-RO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 </a:t>
            </a:r>
          </a:p>
          <a:p>
            <a:pPr marL="0" indent="539496" algn="just">
              <a:lnSpc>
                <a:spcPct val="115000"/>
              </a:lnSpc>
              <a:spcBef>
                <a:spcPts val="24"/>
              </a:spcBef>
              <a:spcAft>
                <a:spcPts val="100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Statele Uniunii sunt diferite și din punct de vedere al urbanizării, nivelului economic ș.a., dar sistemul și politica actuală tind spre o echilibrare a nivelului de trai.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</a:t>
            </a:r>
          </a:p>
          <a:p>
            <a:r>
              <a:rPr lang="ro-RO" sz="1000" dirty="0"/>
              <a:t>Proba de evaluare a competențelor digitale  - document de lucru</a:t>
            </a:r>
            <a:endParaRPr lang="en-GB" sz="1000" dirty="0"/>
          </a:p>
        </p:txBody>
      </p:sp>
      <p:pic>
        <p:nvPicPr>
          <p:cNvPr id="4" name="Imagine 3" descr="O imagine care conține hartă, atlas, text&#10;&#10;Descriere generată automat">
            <a:extLst>
              <a:ext uri="{FF2B5EF4-FFF2-40B4-BE49-F238E27FC236}">
                <a16:creationId xmlns:a16="http://schemas.microsoft.com/office/drawing/2014/main" id="{2FB66A35-BB20-64F4-0426-812B6C907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064" y="1655064"/>
            <a:ext cx="3602736" cy="36027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72467A-2499-E7F8-193A-4BB8913C2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F51D2-7FE9-4C8E-BB32-536F2EEB6348}" type="slidenum">
              <a:rPr lang="ro-RO" smtClean="0"/>
              <a:pPr>
                <a:defRPr/>
              </a:pPr>
              <a:t>2</a:t>
            </a:fld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Franța – stat din Europa Vestică, fapt ce i-a conferit importanță deosebită în dezvoltarea istorică și economică: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climatul este temperat cu nuanțe oceanice (în vest), mediteraneene (în sud)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hidrografia este reprezentată prin râuri direcționate spre patru bazine marine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 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vegetația este variată, de la pădurile de conifere și foioase până la asociațiile de maquis din regiunea </a:t>
            </a:r>
            <a:r>
              <a:rPr lang="ro-RO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mediteraneană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[…]</a:t>
            </a:r>
          </a:p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Germania – stat ce face legătura între Europa Centrală și cea Nordică: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prezintă caracteristici </a:t>
            </a:r>
            <a:r>
              <a:rPr lang="ro-RO" sz="1200" dirty="0" err="1">
                <a:latin typeface="Arial" panose="020B0604020202020204" pitchFamily="34" charset="0"/>
                <a:cs typeface="Arial" panose="020B0604020202020204" pitchFamily="34" charset="0"/>
              </a:rPr>
              <a:t>fizico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-geografice variate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climatul este temperat, influențat de aportul maselor de aer oceanic, dar și baltic sau continental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hidrografic, este o țară cu râuri dirijate spre trei bazine marine (Marea Nordului, Marea Baltică și Marea Neagră)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 […]</a:t>
            </a:r>
          </a:p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Regatul Unit ocupă arhipelagul omonim din Oceanul Atlantic, format din Marea Britanie (Anglia, Scoția și țara Galilor) și Irlanda de Nord, cu istorie diferită: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relieful este grefat pe mai multe structuri genetice. Predomină părțile joase, de câmpie, urmate de dealuri și munți cu altitudini reduce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hidrografia este reprezentată de o rețea densă de râuri scurte, dar bogate ca debit, din care se remarcă Tamisa și </a:t>
            </a:r>
            <a:r>
              <a:rPr lang="ro-RO" sz="1200" dirty="0" err="1">
                <a:latin typeface="Arial" panose="020B0604020202020204" pitchFamily="34" charset="0"/>
                <a:cs typeface="Arial" panose="020B0604020202020204" pitchFamily="34" charset="0"/>
              </a:rPr>
              <a:t>Severn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 […]</a:t>
            </a: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vegetația dominantă este de pășune – peste jumătate din suprafața țării, iar în zonele montane, pădurile de foioase ocupă porțiuni restrânse.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 </a:t>
            </a:r>
          </a:p>
          <a:p>
            <a:r>
              <a:rPr lang="ro-RO" sz="1000" dirty="0"/>
              <a:t>Proba de evaluare a competențelor digitale  - document de lucru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C826CE-B746-AD0E-2EEE-30A917287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7044B-8178-4976-8BA9-FC2BFEFC97D1}" type="slidenum">
              <a:rPr lang="ro-RO" smtClean="0"/>
              <a:pPr>
                <a:defRPr/>
              </a:pPr>
              <a:t>3</a:t>
            </a:fld>
            <a:endParaRPr lang="ro-R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473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STATELE UNIUNII EUROPENE </vt:lpstr>
      <vt:lpstr>PowerPoint Presentation</vt:lpstr>
      <vt:lpstr>PowerPoint Presentation</vt:lpstr>
    </vt:vector>
  </TitlesOfParts>
  <Company>CNPEE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CNPEE</dc:title>
  <dc:creator>CNPEE</dc:creator>
  <cp:lastModifiedBy>Administrator</cp:lastModifiedBy>
  <cp:revision>79</cp:revision>
  <dcterms:created xsi:type="dcterms:W3CDTF">2010-01-11T15:51:42Z</dcterms:created>
  <dcterms:modified xsi:type="dcterms:W3CDTF">2024-09-19T10:46:06Z</dcterms:modified>
</cp:coreProperties>
</file>