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500" y="3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65C3E6-509A-2CCC-88C6-7CCE4773B65A}"/>
              </a:ext>
            </a:extLst>
          </p:cNvPr>
          <p:cNvPicPr>
            <a:picLocks noChangeAspect="1"/>
          </p:cNvPicPr>
          <p:nvPr/>
        </p:nvPicPr>
        <p:blipFill>
          <a:blip r:embed="rId2">
            <a:alphaModFix amt="30000"/>
            <a:extLst>
              <a:ext uri="{28A0092B-C50C-407E-A947-70E740481C1C}">
                <a14:useLocalDpi xmlns:a14="http://schemas.microsoft.com/office/drawing/2010/main" val="0"/>
              </a:ext>
            </a:extLst>
          </a:blip>
          <a:stretch>
            <a:fillRect/>
          </a:stretch>
        </p:blipFill>
        <p:spPr>
          <a:xfrm>
            <a:off x="-132506" y="-891480"/>
            <a:ext cx="9529042" cy="9529042"/>
          </a:xfrm>
          <a:prstGeom prst="rect">
            <a:avLst/>
          </a:prstGeom>
        </p:spPr>
      </p:pic>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pic>
        <p:nvPicPr>
          <p:cNvPr id="2" name="Picture 1">
            <a:extLst>
              <a:ext uri="{FF2B5EF4-FFF2-40B4-BE49-F238E27FC236}">
                <a16:creationId xmlns:a16="http://schemas.microsoft.com/office/drawing/2014/main" id="{F1502952-0C6C-344B-D673-72781736EE76}"/>
              </a:ext>
            </a:extLst>
          </p:cNvPr>
          <p:cNvPicPr>
            <a:picLocks noChangeAspect="1"/>
          </p:cNvPicPr>
          <p:nvPr/>
        </p:nvPicPr>
        <p:blipFill>
          <a:blip r:embed="rId3">
            <a:alphaModFix amt="30000"/>
            <a:extLst>
              <a:ext uri="{28A0092B-C50C-407E-A947-70E740481C1C}">
                <a14:useLocalDpi xmlns:a14="http://schemas.microsoft.com/office/drawing/2010/main" val="0"/>
              </a:ext>
            </a:extLst>
          </a:blip>
          <a:stretch>
            <a:fillRect/>
          </a:stretch>
        </p:blipFill>
        <p:spPr>
          <a:xfrm>
            <a:off x="-132506" y="-891480"/>
            <a:ext cx="9529042" cy="952904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D77854-6820-0479-C07F-A3972A18AD73}"/>
              </a:ext>
            </a:extLst>
          </p:cNvPr>
          <p:cNvPicPr>
            <a:picLocks noChangeAspect="1"/>
          </p:cNvPicPr>
          <p:nvPr/>
        </p:nvPicPr>
        <p:blipFill>
          <a:blip r:embed="rId2">
            <a:alphaModFix amt="30000"/>
            <a:extLst>
              <a:ext uri="{28A0092B-C50C-407E-A947-70E740481C1C}">
                <a14:useLocalDpi xmlns:a14="http://schemas.microsoft.com/office/drawing/2010/main" val="0"/>
              </a:ext>
            </a:extLst>
          </a:blip>
          <a:stretch>
            <a:fillRect/>
          </a:stretch>
        </p:blipFill>
        <p:spPr>
          <a:xfrm>
            <a:off x="-132506" y="-891480"/>
            <a:ext cx="9529042" cy="9529042"/>
          </a:xfrm>
          <a:prstGeom prst="rect">
            <a:avLst/>
          </a:prstGeom>
        </p:spPr>
      </p:pic>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hlinkClick r:id="" action="ppaction://hlinkshowjump?jump=previousslide"/>
              </a:rPr>
              <a:t>Europa de</a:t>
            </a:r>
            <a:r>
              <a:rPr lang="ro-RO" sz="1200" dirty="0">
                <a:latin typeface="Arial" pitchFamily="34" charset="0"/>
                <a:cs typeface="Arial" pitchFamily="34" charset="0"/>
                <a:hlinkClick r:id="" action="ppaction://hlinkshowjump?jump=previousslide"/>
              </a:rPr>
              <a:t>ține </a:t>
            </a:r>
            <a:r>
              <a:rPr lang="it-IT" sz="1200" dirty="0">
                <a:latin typeface="Arial" pitchFamily="34" charset="0"/>
                <a:cs typeface="Arial" pitchFamily="34" charset="0"/>
                <a:hlinkClick r:id="" action="ppaction://hlinkshowjump?jump=previousslide"/>
              </a:rPr>
              <a:t>numeroase lacuri, de mărimi și geneze diferite.</a:t>
            </a:r>
            <a:r>
              <a:rPr lang="ro-RO" sz="1200" dirty="0">
                <a:latin typeface="Arial" pitchFamily="34" charset="0"/>
                <a:cs typeface="Arial" pitchFamily="34" charset="0"/>
                <a:hlinkClick r:id="" action="ppaction://hlinkshowjump?jump=previousslide"/>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precum  </a:t>
            </a:r>
            <a:r>
              <a:rPr lang="it-IT" sz="1200" dirty="0">
                <a:latin typeface="Arial" pitchFamily="34" charset="0"/>
                <a:cs typeface="Arial" pitchFamily="34" charset="0"/>
                <a:hlinkClick r:id="" action="ppaction://hlinkshowjump?jump=previousslide"/>
              </a:rPr>
              <a:t>și lagunele și limanurile din zonele litorale ale și lagunele și limanurile din zonele litorale ale Mării Baltice, Mării Negre etc. </a:t>
            </a:r>
            <a:r>
              <a:rPr lang="ro-RO" sz="1200" dirty="0">
                <a:latin typeface="Arial" pitchFamily="34" charset="0"/>
                <a:cs typeface="Arial" pitchFamily="34" charset="0"/>
                <a:hlinkClick r:id="" action="ppaction://hlinkshowjump?jump=previousslide"/>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 action="ppaction://hlinkshowjump?jump=previousslide"/>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 action="ppaction://hlinkshowjump?jump=previousslide"/>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atât în regiunile muntoase înalte (ghețarii montani din  </a:t>
            </a:r>
            <a:r>
              <a:rPr lang="it-IT" sz="1200" dirty="0">
                <a:latin typeface="Arial" pitchFamily="34" charset="0"/>
                <a:cs typeface="Arial" pitchFamily="34" charset="0"/>
                <a:hlinkClick r:id="" action="ppaction://hlinkshowjump?jump=previousslide"/>
              </a:rPr>
              <a:t>Alpi, Pirinei, Sierra Nevada, Scandinavia ș.a.)</a:t>
            </a:r>
            <a:r>
              <a:rPr lang="ro-RO" sz="1200" dirty="0">
                <a:latin typeface="Arial" pitchFamily="34" charset="0"/>
                <a:cs typeface="Arial" pitchFamily="34" charset="0"/>
                <a:hlinkClick r:id="" action="ppaction://hlinkshowjump?jump=previousslide"/>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 action="ppaction://hlinkshowjump?jump=previousslide"/>
              </a:rPr>
              <a:t>Importante </a:t>
            </a:r>
            <a:r>
              <a:rPr lang="it-IT" sz="1200" dirty="0">
                <a:latin typeface="Arial" pitchFamily="34" charset="0"/>
                <a:cs typeface="Arial" pitchFamily="34" charset="0"/>
                <a:hlinkClick r:id="" action="ppaction://hlinkshowjump?jump=previousslide"/>
              </a:rPr>
              <a:t>pentru hidrografia Europei sunt ș</a:t>
            </a:r>
            <a:r>
              <a:rPr lang="ro-RO" sz="1200" dirty="0">
                <a:latin typeface="Arial" pitchFamily="34" charset="0"/>
                <a:cs typeface="Arial" pitchFamily="34" charset="0"/>
                <a:hlinkClick r:id="" action="ppaction://hlinkshowjump?jump=previousslide"/>
              </a:rPr>
              <a:t>i </a:t>
            </a:r>
            <a:r>
              <a:rPr lang="it-IT" sz="1200" dirty="0">
                <a:latin typeface="Arial" pitchFamily="34" charset="0"/>
                <a:cs typeface="Arial" pitchFamily="34" charset="0"/>
                <a:hlinkClick r:id="" action="ppaction://hlinkshowjump?jump=previousslide"/>
              </a:rPr>
              <a:t>acumulările subterane de ape dulci/minerale și ape </a:t>
            </a:r>
            <a:r>
              <a:rPr lang="ro-RO" sz="1200" dirty="0">
                <a:latin typeface="Arial" pitchFamily="34" charset="0"/>
                <a:cs typeface="Arial" pitchFamily="34" charset="0"/>
                <a:hlinkClick r:id="" action="ppaction://hlinkshowjump?jump=previousslide"/>
              </a:rPr>
              <a:t>termale. […]</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2024-11-13T09:43:18Z</dcterms:modified>
</cp:coreProperties>
</file>