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o-R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29890-6DC3-48B0-9070-1022838139B6}" type="datetimeFigureOut">
              <a:rPr lang="ro-RO"/>
              <a:pPr>
                <a:defRPr/>
              </a:pPr>
              <a:t>06.05.2019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FE6CC-D951-47AC-A77E-FB10ECD253BE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2541B-A1C1-46EA-BFEE-211E30D7BAFF}" type="datetimeFigureOut">
              <a:rPr lang="ro-RO"/>
              <a:pPr>
                <a:defRPr/>
              </a:pPr>
              <a:t>06.05.2019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0CD50-FFF3-41F7-8709-C15F05981E0B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D0853B-1C7B-49C0-9BFB-3725C8EF0D98}" type="datetimeFigureOut">
              <a:rPr lang="ro-RO"/>
              <a:pPr>
                <a:defRPr/>
              </a:pPr>
              <a:t>06.05.2019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9EB0A-5048-48D8-AC0A-EE049A86654D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82AB4-F2BB-44EC-B82B-3EBD04187F7A}" type="datetimeFigureOut">
              <a:rPr lang="ro-RO"/>
              <a:pPr>
                <a:defRPr/>
              </a:pPr>
              <a:t>06.05.2019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7044B-8178-4976-8BA9-FC2BFEFC97D1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80455-5CE6-4AC1-88BD-8333149EF9AC}" type="datetimeFigureOut">
              <a:rPr lang="ro-RO"/>
              <a:pPr>
                <a:defRPr/>
              </a:pPr>
              <a:t>06.05.2019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3A912-52FD-456D-8A1C-D1DCDBCBEE74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96456-6817-4AFF-85EC-9500A7C75AAA}" type="datetimeFigureOut">
              <a:rPr lang="ro-RO"/>
              <a:pPr>
                <a:defRPr/>
              </a:pPr>
              <a:t>06.05.2019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F51D2-7FE9-4C8E-BB32-536F2EEB6348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119FA4-F5D0-44B2-9D23-7D223ADF5661}" type="datetimeFigureOut">
              <a:rPr lang="ro-RO"/>
              <a:pPr>
                <a:defRPr/>
              </a:pPr>
              <a:t>06.05.2019</a:t>
            </a:fld>
            <a:endParaRPr lang="ro-RO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A5D1B-1467-49DD-9D72-690179A5BCA3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33203-BBB3-416E-815A-3531CB181416}" type="datetimeFigureOut">
              <a:rPr lang="ro-RO"/>
              <a:pPr>
                <a:defRPr/>
              </a:pPr>
              <a:t>06.05.2019</a:t>
            </a:fld>
            <a:endParaRPr lang="ro-RO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873FF-1BFB-4456-97C0-888CE2C627D8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75F22-41FD-4D1E-A802-B5E5FF767D0C}" type="datetimeFigureOut">
              <a:rPr lang="ro-RO"/>
              <a:pPr>
                <a:defRPr/>
              </a:pPr>
              <a:t>06.05.2019</a:t>
            </a:fld>
            <a:endParaRPr lang="ro-RO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8D2A1-5F3F-44AC-9D51-EE6A10A5A703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8B5E3-DCD7-4EB5-AD86-4CAE03D0B58B}" type="datetimeFigureOut">
              <a:rPr lang="ro-RO"/>
              <a:pPr>
                <a:defRPr/>
              </a:pPr>
              <a:t>06.05.2019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F5141-7B2C-4F4C-B04F-4E89A247E6AA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BA0C8-EE00-46B0-AD85-C84548F328AA}" type="datetimeFigureOut">
              <a:rPr lang="ro-RO"/>
              <a:pPr>
                <a:defRPr/>
              </a:pPr>
              <a:t>06.05.2019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AD58F-93BC-4373-951F-BF03F55581B2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ro-RO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940227-7717-4B19-A6DD-41A415EC38AA}" type="datetimeFigureOut">
              <a:rPr lang="ro-RO"/>
              <a:pPr>
                <a:defRPr/>
              </a:pPr>
              <a:t>06.05.2019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0E0737-1AF9-4A96-8B26-4AB66E2410AE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o-RO" sz="1400" b="1" dirty="0">
                <a:latin typeface="Arial" panose="020B0604020202020204" pitchFamily="34" charset="0"/>
                <a:cs typeface="Arial" panose="020B0604020202020204" pitchFamily="34" charset="0"/>
              </a:rPr>
              <a:t>EUROPA ȘI ROMÂNIA – ELEMENTE GEOGRAFICE DE BAZĂ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928662" y="3886200"/>
            <a:ext cx="6843738" cy="685800"/>
          </a:xfrm>
        </p:spPr>
        <p:txBody>
          <a:bodyPr/>
          <a:lstStyle/>
          <a:p>
            <a:r>
              <a:rPr lang="ro-RO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(Adaptat după </a:t>
            </a:r>
            <a:r>
              <a:rPr lang="ro-RO" sz="10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Manualul de</a:t>
            </a:r>
            <a:r>
              <a:rPr lang="ro-RO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o-RO" sz="10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Geografie, clasa a XII-a</a:t>
            </a:r>
            <a:r>
              <a:rPr lang="ro-RO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</a:t>
            </a:r>
            <a:r>
              <a:rPr lang="en-US" sz="1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rof</a:t>
            </a: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univ.</a:t>
            </a: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dr. George </a:t>
            </a:r>
            <a:r>
              <a:rPr lang="en-US" sz="1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Erdeli</a:t>
            </a: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o-RO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rof</a:t>
            </a: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univ.</a:t>
            </a: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dr. </a:t>
            </a:r>
            <a:r>
              <a:rPr lang="en-US" sz="1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Nicolae</a:t>
            </a: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Ilinca</a:t>
            </a: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ro-RO" sz="1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o-RO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rof</a:t>
            </a: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dr. </a:t>
            </a:r>
            <a:r>
              <a:rPr lang="en-US" sz="1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Cătălina</a:t>
            </a: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Şerban</a:t>
            </a: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o-RO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rof</a:t>
            </a: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dr. </a:t>
            </a:r>
            <a:r>
              <a:rPr lang="en-US" sz="1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Nela</a:t>
            </a: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Burcea</a:t>
            </a:r>
            <a:r>
              <a:rPr lang="ro-RO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ro-RO" sz="10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052" name="Rectangle 1"/>
          <p:cNvSpPr>
            <a:spLocks noChangeArrowheads="1"/>
          </p:cNvSpPr>
          <p:nvPr/>
        </p:nvSpPr>
        <p:spPr bwMode="auto">
          <a:xfrm>
            <a:off x="214313" y="571500"/>
            <a:ext cx="86058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o-RO" sz="1000" dirty="0" smtClean="0"/>
              <a:t>Examenul de bacalaureat naţional 2019</a:t>
            </a:r>
            <a:endParaRPr lang="ro-RO" sz="1000" dirty="0"/>
          </a:p>
          <a:p>
            <a:pPr eaLnBrk="0" hangingPunct="0"/>
            <a:r>
              <a:rPr lang="ro-RO" sz="1000" dirty="0"/>
              <a:t>Proba de evaluare a competenţelor digitale  - document de lucru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Content Placeholder 4"/>
          <p:cNvSpPr>
            <a:spLocks noGrp="1"/>
          </p:cNvSpPr>
          <p:nvPr>
            <p:ph sz="half" idx="1"/>
          </p:nvPr>
        </p:nvSpPr>
        <p:spPr>
          <a:xfrm>
            <a:off x="468313" y="908050"/>
            <a:ext cx="4391025" cy="4949825"/>
          </a:xfrm>
        </p:spPr>
        <p:txBody>
          <a:bodyPr/>
          <a:lstStyle/>
          <a:p>
            <a:pPr marL="0" indent="0" algn="just">
              <a:buNone/>
            </a:pPr>
            <a:r>
              <a:rPr lang="ro-RO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o-RO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Carpaţii </a:t>
            </a:r>
            <a:r>
              <a:rPr lang="ro-RO" sz="1200" dirty="0">
                <a:latin typeface="Arial" panose="020B0604020202020204" pitchFamily="34" charset="0"/>
                <a:cs typeface="Arial" panose="020B0604020202020204" pitchFamily="34" charset="0"/>
              </a:rPr>
              <a:t>sunt apreciaţi ca munţi cu înălţime mijlocie şi mică şi au altitudinea medie de 840 m. De asemenea, circa 90% din suprafaţa lor se află sub altitudinea de 1500 m. Cea mai mare parte din aria carpatică având peste 2000 m, în proporţie de 85%, se află între Valea Prahovei şi Culoarul Timiş-Cerna.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o-RO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	Treapta </a:t>
            </a:r>
            <a:r>
              <a:rPr lang="ro-RO" sz="1200" dirty="0">
                <a:latin typeface="Arial" panose="020B0604020202020204" pitchFamily="34" charset="0"/>
                <a:cs typeface="Arial" panose="020B0604020202020204" pitchFamily="34" charset="0"/>
              </a:rPr>
              <a:t>munţilor prezintă, deci, diferenţieri din punct de vedere hipsometric: Carpaţii Meridionali, cu altitudinea medie de 1136 m, Carpaţii Orientali, cu altitudinea medie de 950 m, şi Carpaţii Occidentali, cu altitudinea medie de 654 m.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o-RO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	Dealurile </a:t>
            </a:r>
            <a:r>
              <a:rPr lang="ro-RO" sz="1200" dirty="0">
                <a:latin typeface="Arial" panose="020B0604020202020204" pitchFamily="34" charset="0"/>
                <a:cs typeface="Arial" panose="020B0604020202020204" pitchFamily="34" charset="0"/>
              </a:rPr>
              <a:t>şi podişurile ocupă aproape 37% din suprafaţa ţării, având o altitudine medie de 345 m. Relevant este faptul că 60% din suprafaţa acestei trepte de relief este cuprinsă între 200 şi 500 m.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o-RO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	Câmpiile </a:t>
            </a:r>
            <a:r>
              <a:rPr lang="ro-RO" sz="1200" dirty="0">
                <a:latin typeface="Arial" panose="020B0604020202020204" pitchFamily="34" charset="0"/>
                <a:cs typeface="Arial" panose="020B0604020202020204" pitchFamily="34" charset="0"/>
              </a:rPr>
              <a:t>reprezintă cea mai joasă treaptă de relief, în cadrul acestora ponderea cea mai mare având-o suprafeţele tabulare şi cele joase nefragmentate. De fapt, 59% din suprafaţa câmpiilor o reprezintă altitudinile cuprinse între 0 şi 100 m şi 35%, între 100 şi 200 m.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o-RO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	Diversitatea </a:t>
            </a:r>
            <a:r>
              <a:rPr lang="ro-RO" sz="1200" dirty="0">
                <a:latin typeface="Arial" panose="020B0604020202020204" pitchFamily="34" charset="0"/>
                <a:cs typeface="Arial" panose="020B0604020202020204" pitchFamily="34" charset="0"/>
              </a:rPr>
              <a:t>tipurilor genetice de relief este caracteristică şi spaţiului românesc. Relieful structural este pus în evidenţă de abrupturi şi denivelări în Carpaţi şi Podişul Dobrogei de Nord. […]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539750" y="260350"/>
            <a:ext cx="8353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1000" dirty="0" smtClean="0"/>
              <a:t>Examenul de bacalaureat naţional 2019</a:t>
            </a:r>
            <a:endParaRPr lang="ro-RO" sz="1000" dirty="0"/>
          </a:p>
          <a:p>
            <a:r>
              <a:rPr lang="ro-RO" sz="1000" dirty="0"/>
              <a:t>Proba de evaluare a competenţelor digitale  - document de lucru</a:t>
            </a:r>
            <a:endParaRPr lang="en-GB" sz="1000" dirty="0"/>
          </a:p>
        </p:txBody>
      </p:sp>
      <p:pic>
        <p:nvPicPr>
          <p:cNvPr id="6" name="Picture 5" descr="C:\Users\Alina\Desktop\Capture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628800"/>
            <a:ext cx="3599815" cy="2879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ontent Placeholder 2"/>
          <p:cNvSpPr>
            <a:spLocks noGrp="1"/>
          </p:cNvSpPr>
          <p:nvPr>
            <p:ph idx="1"/>
          </p:nvPr>
        </p:nvSpPr>
        <p:spPr>
          <a:xfrm>
            <a:off x="323528" y="836712"/>
            <a:ext cx="8496944" cy="5760640"/>
          </a:xfrm>
        </p:spPr>
        <p:txBody>
          <a:bodyPr/>
          <a:lstStyle/>
          <a:p>
            <a:pPr marL="228600" lvl="0" indent="-228600">
              <a:buFont typeface="+mj-lt"/>
              <a:buAutoNum type="arabicPeriod"/>
            </a:pP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În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funcţie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dispunerea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lor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în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raport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cu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principalii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colectori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râurile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se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grupează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în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următoarele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sisteme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hidrografice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404813" lvl="0" indent="-171450">
              <a:buFont typeface="+mj-lt"/>
              <a:buAutoNum type="alphaLcParenR"/>
            </a:pP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nord-vestic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care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cuprinde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afluenţii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nord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ai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Tisei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Vişeu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Iza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Tur;</a:t>
            </a:r>
          </a:p>
          <a:p>
            <a:pPr marL="404813" lvl="0" indent="-171450">
              <a:buFont typeface="+mj-lt"/>
              <a:buAutoNum type="alphaLcParenR"/>
            </a:pP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vestic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marcat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de Tisa, cu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afluenţii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săi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Someş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Crişuri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şi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Mureş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404813" lvl="0" indent="-171450">
              <a:buFont typeface="+mj-lt"/>
              <a:buAutoNum type="alphaLcParenR"/>
            </a:pP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sud-vestic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care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cuprinde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râurile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situate la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sud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Valea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Mureşului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mai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importante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fiind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Bega,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Timiş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Caraş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şi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Nera;</a:t>
            </a:r>
          </a:p>
          <a:p>
            <a:pPr marL="404813" lvl="0" indent="-171450">
              <a:buFont typeface="+mj-lt"/>
              <a:buAutoNum type="alphaLcParenR"/>
            </a:pP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sudic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ce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include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râurile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pe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partea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stângă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Dunării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începând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de la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confluenţa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cu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Cerna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şi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până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confl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uenţa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cu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Ialomiţa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404813" lvl="0" indent="-171450">
              <a:buFont typeface="+mj-lt"/>
              <a:buAutoNum type="alphaLcParenR"/>
            </a:pP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estic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care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cuprinde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bazinele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hidrografice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ale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Siretului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şi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Prutului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404813" lvl="0" indent="-171450">
              <a:buFont typeface="+mj-lt"/>
              <a:buAutoNum type="alphaLcParenR"/>
            </a:pP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dobrogean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litoral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), format din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râurile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scurte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dobrogene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care se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varsă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în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lacurile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pe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litoralul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Mării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Negre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[…]</a:t>
            </a:r>
          </a:p>
          <a:p>
            <a:pPr marL="0" lvl="0" indent="0">
              <a:buNone/>
            </a:pPr>
            <a:r>
              <a:rPr lang="ro-RO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2.  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Cele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trei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regiuni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principale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ale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continentului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atlantică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mediteraneeană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şi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continentală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– se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reprezintă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prin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soluri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caracteristice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407988" lvl="0" indent="-174625">
              <a:buFont typeface="+mj-lt"/>
              <a:buAutoNum type="alphaLcParenR"/>
            </a:pP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În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Europa de Vest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predomină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argiluvisolurile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şi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cambisolurile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acoperite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cu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păduri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foioase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în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spaţiile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cu relief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mai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coborât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[…]</a:t>
            </a:r>
          </a:p>
          <a:p>
            <a:pPr marL="407988" lvl="0" indent="-174625">
              <a:buFont typeface="+mj-lt"/>
              <a:buAutoNum type="alphaLcParenR"/>
            </a:pP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Solul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tipic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Europei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mediteraneene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este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terra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rossa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specific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pădurilor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xerofile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şi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tufişurilor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arbuşti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07988" lvl="0" indent="-174625">
              <a:buFont typeface="+mj-lt"/>
              <a:buAutoNum type="alphaLcParenR"/>
            </a:pP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În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partea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centrală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şi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estică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continentului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există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cea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mai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mare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desfăşurare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soluri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zonale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[…]</a:t>
            </a:r>
          </a:p>
          <a:p>
            <a:pPr marL="0" lvl="0" indent="0">
              <a:buNone/>
            </a:pPr>
            <a:r>
              <a:rPr lang="ro-RO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3.  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În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România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în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strânsă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legătură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cu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solurile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Europei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dar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influenţate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condiţii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locale, se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conturează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cinci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regiuni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pedogeografice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407988" lvl="0" indent="-174625">
              <a:buFont typeface="+mj-lt"/>
              <a:buAutoNum type="alphaLcParenR"/>
            </a:pP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Regiunea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Carpatică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[…]</a:t>
            </a:r>
          </a:p>
          <a:p>
            <a:pPr marL="407988" lvl="0" indent="-174625">
              <a:buFont typeface="+mj-lt"/>
              <a:buAutoNum type="alphaLcParenR"/>
            </a:pP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Regiunea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Transilvană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[…]</a:t>
            </a:r>
          </a:p>
          <a:p>
            <a:pPr marL="407988" lvl="0" indent="-174625">
              <a:buFont typeface="+mj-lt"/>
              <a:buAutoNum type="alphaLcParenR"/>
            </a:pP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Regiunea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Banato-Crişană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[…]</a:t>
            </a:r>
          </a:p>
          <a:p>
            <a:pPr marL="407988" lvl="0" indent="-174625">
              <a:buFont typeface="+mj-lt"/>
              <a:buAutoNum type="alphaLcParenR"/>
            </a:pP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Regiunea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Dunăreano-Pontică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[…]</a:t>
            </a:r>
          </a:p>
          <a:p>
            <a:pPr marL="407988" indent="-174625">
              <a:buFont typeface="+mj-lt"/>
              <a:buAutoNum type="alphaLcParenR"/>
            </a:pPr>
            <a:r>
              <a:rPr lang="ro-RO" sz="1200" dirty="0">
                <a:latin typeface="Arial" panose="020B0604020202020204" pitchFamily="34" charset="0"/>
                <a:cs typeface="Arial" panose="020B0604020202020204" pitchFamily="34" charset="0"/>
              </a:rPr>
              <a:t>Regiunea Moldavă […]</a:t>
            </a:r>
            <a:endParaRPr lang="ro-RO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539750" y="260350"/>
            <a:ext cx="7848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1000" dirty="0" smtClean="0"/>
              <a:t>Examenul de bacalaureat naţional 2019</a:t>
            </a:r>
            <a:endParaRPr lang="ro-RO" sz="1000" dirty="0"/>
          </a:p>
          <a:p>
            <a:r>
              <a:rPr lang="ro-RO" sz="1000" dirty="0"/>
              <a:t>Proba de evaluare a competenţelor digitale  - document de lucru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347</Words>
  <Application>Microsoft Office PowerPoint</Application>
  <PresentationFormat>Expunere pe ecran (4:3)</PresentationFormat>
  <Paragraphs>31</Paragraphs>
  <Slides>3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3</vt:i4>
      </vt:variant>
    </vt:vector>
  </HeadingPairs>
  <TitlesOfParts>
    <vt:vector size="4" baseType="lpstr">
      <vt:lpstr>Office Theme</vt:lpstr>
      <vt:lpstr>EUROPA ȘI ROMÂNIA – ELEMENTE GEOGRAFICE DE BAZĂ</vt:lpstr>
      <vt:lpstr>Prezentare PowerPoint</vt:lpstr>
      <vt:lpstr>Prezentare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SALARIUL</dc:title>
  <dc:creator>CNEE</dc:creator>
  <cp:lastModifiedBy>admin</cp:lastModifiedBy>
  <cp:revision>77</cp:revision>
  <dcterms:created xsi:type="dcterms:W3CDTF">2010-01-11T15:51:42Z</dcterms:created>
  <dcterms:modified xsi:type="dcterms:W3CDTF">2019-05-06T17:04:49Z</dcterms:modified>
</cp:coreProperties>
</file>