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528" y="-2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17.02.2024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17.02.2024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17.02.2024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17.02.2024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17.02.2024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17.02.2024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17.02.2024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17.02.2024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17.02.2024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17.02.2024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17.02.2024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17.02.2024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smtClean="0">
                <a:solidFill>
                  <a:schemeClr val="tx1"/>
                </a:solidFill>
                <a:latin typeface="Arial" panose="020B0604020202020204" pitchFamily="34" charset="0"/>
                <a:cs typeface="Arial" panose="020B0604020202020204" pitchFamily="34" charset="0"/>
              </a:rPr>
              <a:t>)</a:t>
            </a:r>
            <a:endParaRPr lang="vi-VN" sz="1000" dirty="0">
              <a:solidFill>
                <a:schemeClr val="tx1"/>
              </a:solidFill>
              <a:latin typeface="Arial" panose="020B0604020202020204" pitchFamily="34" charset="0"/>
              <a:cs typeface="Arial" panose="020B0604020202020204" pitchFamily="34" charset="0"/>
            </a:endParaRP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ro-RO" sz="1200" dirty="0" smtClean="0">
                <a:solidFill>
                  <a:srgbClr val="000000"/>
                </a:solidFill>
                <a:latin typeface="Arial" panose="020B0604020202020204" pitchFamily="34" charset="0"/>
                <a:ea typeface="Calibri" pitchFamily="34" charset="0"/>
                <a:cs typeface="Arial" panose="020B0604020202020204" pitchFamily="34" charset="0"/>
              </a:rPr>
              <a:t>.</a:t>
            </a:r>
            <a:r>
              <a:rPr lang="en-US" sz="1200" dirty="0" smtClean="0">
                <a:solidFill>
                  <a:srgbClr val="000000"/>
                </a:solidFill>
                <a:latin typeface="Arial" panose="020B0604020202020204" pitchFamily="34" charset="0"/>
                <a:ea typeface="Calibri" pitchFamily="34" charset="0"/>
                <a:cs typeface="Arial" panose="020B0604020202020204" pitchFamily="34" charset="0"/>
              </a:rPr>
              <a:t> </a:t>
            </a:r>
            <a:r>
              <a:rPr lang="ro-RO" sz="1200" dirty="0" smtClean="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Uscatul european este străbătut în toate direcțiile de numeroase fluvii, traseul, lungimea și debitul lor fiind influențate de varietatea </a:t>
            </a:r>
            <a:r>
              <a:rPr lang="ro-RO" sz="1200" dirty="0" smtClean="0">
                <a:solidFill>
                  <a:srgbClr val="000000"/>
                </a:solidFill>
                <a:latin typeface="Arial" panose="020B0604020202020204" pitchFamily="34" charset="0"/>
                <a:ea typeface="Calibri" pitchFamily="34" charset="0"/>
                <a:cs typeface="Arial" panose="020B0604020202020204" pitchFamily="34" charset="0"/>
              </a:rPr>
              <a:t>și</a:t>
            </a:r>
            <a:r>
              <a:rPr lang="en-US" sz="1200" dirty="0" smtClean="0">
                <a:solidFill>
                  <a:srgbClr val="000000"/>
                </a:solidFill>
                <a:latin typeface="Arial" panose="020B0604020202020204" pitchFamily="34" charset="0"/>
                <a:ea typeface="Calibri" pitchFamily="34" charset="0"/>
                <a:cs typeface="Arial" panose="020B0604020202020204" pitchFamily="34" charset="0"/>
              </a:rPr>
              <a:t> </a:t>
            </a:r>
            <a:r>
              <a:rPr lang="ro-RO" sz="1200" dirty="0" smtClean="0">
                <a:solidFill>
                  <a:srgbClr val="000000"/>
                </a:solidFill>
                <a:latin typeface="Arial" panose="020B0604020202020204" pitchFamily="34" charset="0"/>
                <a:ea typeface="Calibri" pitchFamily="34" charset="0"/>
                <a:cs typeface="Arial" panose="020B0604020202020204" pitchFamily="34" charset="0"/>
              </a:rPr>
              <a:t>dispunerea </a:t>
            </a:r>
            <a:r>
              <a:rPr lang="ro-RO" sz="1200" dirty="0">
                <a:solidFill>
                  <a:srgbClr val="000000"/>
                </a:solidFill>
                <a:latin typeface="Arial" panose="020B0604020202020204" pitchFamily="34" charset="0"/>
                <a:ea typeface="Calibri" pitchFamily="34" charset="0"/>
                <a:cs typeface="Arial" panose="020B0604020202020204" pitchFamily="34" charset="0"/>
              </a:rPr>
              <a:t>unităților majore de relief și de diferențierile climatice. </a:t>
            </a:r>
            <a:r>
              <a:rPr lang="ro-RO" sz="1200" dirty="0" smtClean="0">
                <a:solidFill>
                  <a:srgbClr val="000000"/>
                </a:solidFill>
                <a:latin typeface="Arial" panose="020B0604020202020204" pitchFamily="34" charset="0"/>
                <a:ea typeface="Calibri" pitchFamily="34" charset="0"/>
                <a:cs typeface="Arial" panose="020B0604020202020204" pitchFamily="34" charset="0"/>
              </a:rPr>
              <a:t>[…]</a:t>
            </a:r>
            <a:endParaRPr lang="en-US" sz="1200" dirty="0" smtClean="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ro-RO" sz="1200" dirty="0" smtClean="0">
                <a:solidFill>
                  <a:srgbClr val="000000"/>
                </a:solidFill>
                <a:latin typeface="Arial" panose="020B0604020202020204" pitchFamily="34" charset="0"/>
                <a:ea typeface="Calibri" pitchFamily="34" charset="0"/>
                <a:cs typeface="Arial" panose="020B0604020202020204" pitchFamily="34" charset="0"/>
              </a:rPr>
              <a:t>).</a:t>
            </a:r>
            <a:r>
              <a:rPr lang="en-US" sz="1200" dirty="0" smtClean="0">
                <a:solidFill>
                  <a:srgbClr val="000000"/>
                </a:solidFill>
                <a:latin typeface="Arial" panose="020B0604020202020204" pitchFamily="34" charset="0"/>
                <a:ea typeface="Calibri" pitchFamily="34" charset="0"/>
                <a:cs typeface="Arial" panose="020B0604020202020204" pitchFamily="34" charset="0"/>
              </a:rPr>
              <a:t> </a:t>
            </a:r>
            <a:r>
              <a:rPr lang="ro-RO" sz="1200" dirty="0" smtClean="0">
                <a:solidFill>
                  <a:srgbClr val="000000"/>
                </a:solidFill>
                <a:latin typeface="Arial" panose="020B0604020202020204" pitchFamily="34" charset="0"/>
                <a:ea typeface="Calibri" pitchFamily="34" charset="0"/>
                <a:cs typeface="Arial" panose="020B0604020202020204" pitchFamily="34" charset="0"/>
              </a:rPr>
              <a:t>[…]</a:t>
            </a:r>
            <a:endParaRPr lang="en-US" sz="1200" dirty="0" smtClean="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r>
              <a:rPr lang="ro-RO" sz="1200" dirty="0" smtClean="0">
                <a:solidFill>
                  <a:srgbClr val="000000"/>
                </a:solidFill>
                <a:latin typeface="Arial" panose="020B0604020202020204" pitchFamily="34" charset="0"/>
                <a:ea typeface="Calibri" pitchFamily="34" charset="0"/>
                <a:cs typeface="Arial" panose="020B0604020202020204" pitchFamily="34" charset="0"/>
              </a:rPr>
              <a:t>[…]</a:t>
            </a:r>
            <a:endParaRPr lang="en-US" sz="1200" dirty="0" smtClean="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r>
              <a:rPr lang="ro-RO" sz="1200" dirty="0" smtClean="0">
                <a:solidFill>
                  <a:srgbClr val="000000"/>
                </a:solidFill>
                <a:latin typeface="Arial" panose="020B0604020202020204" pitchFamily="34" charset="0"/>
                <a:ea typeface="Calibri" pitchFamily="34" charset="0"/>
                <a:cs typeface="Arial" panose="020B0604020202020204" pitchFamily="34" charset="0"/>
              </a:rPr>
              <a:t>[…]</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smtClean="0">
                <a:latin typeface="Arial" pitchFamily="34" charset="0"/>
                <a:cs typeface="Arial" pitchFamily="34" charset="0"/>
              </a:rPr>
              <a:t>Europa de</a:t>
            </a:r>
            <a:r>
              <a:rPr lang="ro-RO" sz="1200" dirty="0" smtClean="0">
                <a:latin typeface="Arial" pitchFamily="34" charset="0"/>
                <a:cs typeface="Arial" pitchFamily="34" charset="0"/>
              </a:rPr>
              <a:t>ține </a:t>
            </a:r>
            <a:r>
              <a:rPr lang="it-IT" sz="1200" dirty="0" smtClean="0">
                <a:latin typeface="Arial" pitchFamily="34" charset="0"/>
                <a:cs typeface="Arial" pitchFamily="34" charset="0"/>
              </a:rPr>
              <a:t>numeroase </a:t>
            </a:r>
            <a:r>
              <a:rPr lang="it-IT" sz="1200" dirty="0">
                <a:latin typeface="Arial" pitchFamily="34" charset="0"/>
                <a:cs typeface="Arial" pitchFamily="34" charset="0"/>
              </a:rPr>
              <a:t>lacuri, de mărimi și geneze diferite</a:t>
            </a:r>
            <a:r>
              <a:rPr lang="it-IT" sz="1200" dirty="0" smtClean="0">
                <a:latin typeface="Arial" pitchFamily="34" charset="0"/>
                <a:cs typeface="Arial" pitchFamily="34" charset="0"/>
              </a:rPr>
              <a:t>.</a:t>
            </a:r>
            <a:r>
              <a:rPr lang="ro-RO" sz="1200" dirty="0">
                <a:latin typeface="Arial" pitchFamily="34" charset="0"/>
                <a:cs typeface="Arial" pitchFamily="34" charset="0"/>
              </a:rPr>
              <a:t> Pe lângă lacurile glaciare care au cea mai mare răspândire</a:t>
            </a:r>
            <a:r>
              <a:rPr lang="ro-RO" sz="1200" dirty="0" smtClean="0">
                <a:latin typeface="Arial" pitchFamily="34" charset="0"/>
                <a:cs typeface="Arial" pitchFamily="34" charset="0"/>
              </a:rPr>
              <a:t>, se remarcă</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smtClean="0">
                <a:latin typeface="Arial" pitchFamily="34" charset="0"/>
                <a:cs typeface="Arial" pitchFamily="34" charset="0"/>
              </a:rPr>
              <a:t>lacurile vulcanice;</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smtClean="0">
                <a:latin typeface="Arial" pitchFamily="34" charset="0"/>
                <a:cs typeface="Arial" pitchFamily="34" charset="0"/>
              </a:rPr>
              <a:t>tectonice;</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smtClean="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smtClean="0">
                <a:latin typeface="Arial" pitchFamily="34" charset="0"/>
                <a:cs typeface="Arial" pitchFamily="34" charset="0"/>
              </a:rPr>
              <a:t>[…]</a:t>
            </a:r>
            <a:endParaRPr lang="ro-RO" sz="1200" dirty="0">
              <a:latin typeface="Arial" pitchFamily="34" charset="0"/>
              <a:cs typeface="Arial" pitchFamily="34" charset="0"/>
            </a:endParaRP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a:t>
            </a:r>
            <a:r>
              <a:rPr lang="ro-RO" sz="1200" dirty="0" smtClean="0">
                <a:latin typeface="Arial" pitchFamily="34" charset="0"/>
                <a:cs typeface="Arial" pitchFamily="34" charset="0"/>
              </a:rPr>
              <a:t>găsesc</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t>
            </a:r>
            <a:r>
              <a:rPr lang="ro-RO" sz="1200" dirty="0" smtClean="0">
                <a:latin typeface="Arial" pitchFamily="34" charset="0"/>
                <a:cs typeface="Arial" pitchFamily="34" charset="0"/>
              </a:rPr>
              <a:t>ai mulți vulcani;</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smtClean="0">
                <a:latin typeface="Arial" pitchFamily="34" charset="0"/>
                <a:cs typeface="Arial" pitchFamily="34" charset="0"/>
              </a:rPr>
              <a:t>și </a:t>
            </a:r>
            <a:r>
              <a:rPr lang="ro-RO" sz="1200" dirty="0">
                <a:latin typeface="Arial" pitchFamily="34" charset="0"/>
                <a:cs typeface="Arial" pitchFamily="34" charset="0"/>
              </a:rPr>
              <a:t>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smtClean="0">
                <a:latin typeface="Arial" pitchFamily="34" charset="0"/>
                <a:cs typeface="Arial" pitchFamily="34" charset="0"/>
              </a:rPr>
              <a:t>Pe </a:t>
            </a:r>
            <a:r>
              <a:rPr lang="ro-RO" sz="1200" dirty="0">
                <a:latin typeface="Arial" pitchFamily="34" charset="0"/>
                <a:cs typeface="Arial" pitchFamily="34" charset="0"/>
              </a:rPr>
              <a:t>teritoriul Europei există </a:t>
            </a:r>
            <a:r>
              <a:rPr lang="ro-RO" sz="1200" dirty="0" smtClean="0">
                <a:latin typeface="Arial" pitchFamily="34" charset="0"/>
                <a:cs typeface="Arial" pitchFamily="34" charset="0"/>
              </a:rPr>
              <a:t>ghețari</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smtClean="0">
                <a:latin typeface="Arial" pitchFamily="34" charset="0"/>
                <a:cs typeface="Arial" pitchFamily="34" charset="0"/>
              </a:rPr>
              <a:t>atât </a:t>
            </a:r>
            <a:r>
              <a:rPr lang="ro-RO" sz="1200" dirty="0">
                <a:latin typeface="Arial" pitchFamily="34" charset="0"/>
                <a:cs typeface="Arial" pitchFamily="34" charset="0"/>
              </a:rPr>
              <a:t>în regiunile muntoase înalte (ghețarii montani din  </a:t>
            </a:r>
            <a:r>
              <a:rPr lang="it-IT" sz="1200" dirty="0">
                <a:latin typeface="Arial" pitchFamily="34" charset="0"/>
                <a:cs typeface="Arial" pitchFamily="34" charset="0"/>
              </a:rPr>
              <a:t>Alpi, Pirinei, Sierra Nevada, Scandinavia ș.a.)</a:t>
            </a:r>
            <a:r>
              <a:rPr lang="ro-RO" sz="1200" dirty="0" smtClean="0">
                <a:latin typeface="Arial" pitchFamily="34" charset="0"/>
                <a:cs typeface="Arial" pitchFamily="34" charset="0"/>
              </a:rPr>
              <a:t>;</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smtClean="0">
                <a:latin typeface="Arial" pitchFamily="34" charset="0"/>
                <a:cs typeface="Arial" pitchFamily="34" charset="0"/>
              </a:rPr>
              <a:t>cât </a:t>
            </a:r>
            <a:r>
              <a:rPr lang="ro-RO" sz="1200" dirty="0">
                <a:latin typeface="Arial" pitchFamily="34" charset="0"/>
                <a:cs typeface="Arial" pitchFamily="34" charset="0"/>
              </a:rPr>
              <a:t>și în insulele nordice (ghețarii de calotă din </a:t>
            </a:r>
            <a:r>
              <a:rPr lang="ro-RO" sz="1200" dirty="0" smtClean="0">
                <a:latin typeface="Arial" pitchFamily="34" charset="0"/>
                <a:cs typeface="Arial" pitchFamily="34" charset="0"/>
              </a:rPr>
              <a:t>Islanda</a:t>
            </a:r>
            <a:r>
              <a:rPr lang="ro-RO" sz="1200" dirty="0">
                <a:latin typeface="Arial" pitchFamily="34" charset="0"/>
                <a:cs typeface="Arial" pitchFamily="34" charset="0"/>
              </a:rPr>
              <a:t>, Svalbard, Novaia Zemlea);</a:t>
            </a:r>
          </a:p>
          <a:p>
            <a:pPr marL="400050" lvl="2" indent="538163" algn="just" eaLnBrk="1" hangingPunct="1">
              <a:spcBef>
                <a:spcPct val="0"/>
              </a:spcBef>
              <a:buFont typeface="+mj-lt"/>
              <a:buAutoNum type="alphaLcParenR"/>
            </a:pPr>
            <a:r>
              <a:rPr lang="ro-RO" sz="1200" dirty="0" smtClean="0">
                <a:latin typeface="Arial" pitchFamily="34" charset="0"/>
                <a:cs typeface="Arial" pitchFamily="34" charset="0"/>
              </a:rPr>
              <a:t>Importante </a:t>
            </a:r>
            <a:r>
              <a:rPr lang="it-IT" sz="1200" dirty="0">
                <a:latin typeface="Arial" pitchFamily="34" charset="0"/>
                <a:cs typeface="Arial" pitchFamily="34" charset="0"/>
              </a:rPr>
              <a:t>pentru hidrografia Europei sunt </a:t>
            </a:r>
            <a:r>
              <a:rPr lang="it-IT" sz="1200" dirty="0" smtClean="0">
                <a:latin typeface="Arial" pitchFamily="34" charset="0"/>
                <a:cs typeface="Arial" pitchFamily="34" charset="0"/>
              </a:rPr>
              <a:t>ș</a:t>
            </a:r>
            <a:r>
              <a:rPr lang="ro-RO" sz="1200" dirty="0" smtClean="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smtClean="0">
                <a:latin typeface="Arial" pitchFamily="34" charset="0"/>
                <a:cs typeface="Arial" pitchFamily="34" charset="0"/>
              </a:rPr>
              <a:t>termale. </a:t>
            </a:r>
            <a:r>
              <a:rPr lang="ro-RO" sz="1200" dirty="0">
                <a:latin typeface="Arial" pitchFamily="34" charset="0"/>
                <a:cs typeface="Arial" pitchFamily="34" charset="0"/>
              </a:rPr>
              <a:t>[…]</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 </a:t>
            </a:r>
          </a:p>
          <a:p>
            <a:r>
              <a:rPr lang="ro-RO" sz="1000" dirty="0"/>
              <a:t>Proba de evaluare a competențelor digitale  - document de lucru</a:t>
            </a:r>
          </a:p>
        </p:txBody>
      </p:sp>
    </p:spTree>
    <p:extLst>
      <p:ext uri="{BB962C8B-B14F-4D97-AF65-F5344CB8AC3E}">
        <p14:creationId xmlns:p14="http://schemas.microsoft.com/office/powerpoint/2010/main" val="1604973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TotalTime>
  <Words>426</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Lenovo</cp:lastModifiedBy>
  <cp:revision>106</cp:revision>
  <dcterms:created xsi:type="dcterms:W3CDTF">2010-01-11T15:51:42Z</dcterms:created>
  <dcterms:modified xsi:type="dcterms:W3CDTF">2024-02-17T10:52:48Z</dcterms:modified>
</cp:coreProperties>
</file>