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1" r:id="rId4"/>
    <p:sldId id="258" r:id="rId5"/>
    <p:sldId id="259" r:id="rId6"/>
    <p:sldId id="260"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1" d="100"/>
          <a:sy n="61" d="100"/>
        </p:scale>
        <p:origin x="88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4/12/2024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4/12/2024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4/12/2024</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4/12/2024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fr.wikipedia.org/wiki/Fran%C3%A7ai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F9B98-773D-EC6F-4A64-01A2B0E2B2AB}"/>
              </a:ext>
            </a:extLst>
          </p:cNvPr>
          <p:cNvSpPr>
            <a:spLocks noGrp="1"/>
          </p:cNvSpPr>
          <p:nvPr>
            <p:ph type="ctrTitle"/>
          </p:nvPr>
        </p:nvSpPr>
        <p:spPr>
          <a:xfrm>
            <a:off x="1895950" y="3939045"/>
            <a:ext cx="7766936" cy="1646302"/>
          </a:xfrm>
        </p:spPr>
        <p:txBody>
          <a:bodyPr/>
          <a:lstStyle/>
          <a:p>
            <a:r>
              <a:rPr lang="ro-RO" dirty="0"/>
              <a:t>Prof. </a:t>
            </a:r>
            <a:r>
              <a:rPr lang="en-US" dirty="0"/>
              <a:t>B</a:t>
            </a:r>
            <a:r>
              <a:rPr lang="ro-RO" dirty="0"/>
              <a:t>ă</a:t>
            </a:r>
            <a:r>
              <a:rPr lang="en-US" dirty="0" err="1"/>
              <a:t>los</a:t>
            </a:r>
            <a:r>
              <a:rPr lang="en-US" dirty="0"/>
              <a:t> Cristina-Ileana</a:t>
            </a:r>
            <a:br>
              <a:rPr lang="ro-RO" dirty="0"/>
            </a:br>
            <a:br>
              <a:rPr lang="en-US" dirty="0"/>
            </a:br>
            <a:r>
              <a:rPr lang="ro-RO" b="0" i="0" u="none" strike="noStrike" dirty="0">
                <a:effectLst/>
                <a:highlight>
                  <a:srgbClr val="FFFFFF"/>
                </a:highlight>
                <a:latin typeface="arial" panose="020B0604020202020204" pitchFamily="34" charset="0"/>
                <a:hlinkClick r:id="rId2"/>
              </a:rPr>
              <a:t>Français</a:t>
            </a:r>
            <a:br>
              <a:rPr lang="ro-RO" b="0" i="0" u="none" strike="noStrike" dirty="0">
                <a:effectLst/>
                <a:highlight>
                  <a:srgbClr val="FFFFFF"/>
                </a:highlight>
                <a:latin typeface="arial" panose="020B0604020202020204" pitchFamily="34" charset="0"/>
              </a:rPr>
            </a:br>
            <a:endParaRPr lang="ro-RO" dirty="0"/>
          </a:p>
        </p:txBody>
      </p:sp>
    </p:spTree>
    <p:extLst>
      <p:ext uri="{BB962C8B-B14F-4D97-AF65-F5344CB8AC3E}">
        <p14:creationId xmlns:p14="http://schemas.microsoft.com/office/powerpoint/2010/main" val="4048777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21E0B-D350-C7EF-2FE7-62BD9B8EC9FE}"/>
              </a:ext>
            </a:extLst>
          </p:cNvPr>
          <p:cNvSpPr>
            <a:spLocks noGrp="1"/>
          </p:cNvSpPr>
          <p:nvPr>
            <p:ph type="title"/>
          </p:nvPr>
        </p:nvSpPr>
        <p:spPr/>
        <p:txBody>
          <a:bodyPr/>
          <a:lstStyle/>
          <a:p>
            <a:r>
              <a:rPr lang="en-US" dirty="0" err="1"/>
              <a:t>Resursa</a:t>
            </a:r>
            <a:r>
              <a:rPr lang="en-US" dirty="0"/>
              <a:t> RED</a:t>
            </a:r>
            <a:endParaRPr lang="ro-RO" dirty="0"/>
          </a:p>
        </p:txBody>
      </p:sp>
      <p:sp>
        <p:nvSpPr>
          <p:cNvPr id="3" name="Content Placeholder 2">
            <a:extLst>
              <a:ext uri="{FF2B5EF4-FFF2-40B4-BE49-F238E27FC236}">
                <a16:creationId xmlns:a16="http://schemas.microsoft.com/office/drawing/2014/main" id="{74EE375A-95E7-2485-24F6-4B72A312BBEE}"/>
              </a:ext>
            </a:extLst>
          </p:cNvPr>
          <p:cNvSpPr>
            <a:spLocks noGrp="1"/>
          </p:cNvSpPr>
          <p:nvPr>
            <p:ph idx="1"/>
          </p:nvPr>
        </p:nvSpPr>
        <p:spPr/>
        <p:txBody>
          <a:bodyPr/>
          <a:lstStyle/>
          <a:p>
            <a:r>
              <a:rPr lang="fr-FR" sz="1800" kern="100" dirty="0">
                <a:effectLst/>
                <a:latin typeface="Calibri" panose="020F0502020204030204" pitchFamily="34" charset="0"/>
                <a:ea typeface="Calibri" panose="020F0502020204030204" pitchFamily="34" charset="0"/>
                <a:cs typeface="Times New Roman" panose="02020603050405020304" pitchFamily="18" charset="0"/>
              </a:rPr>
              <a:t>Le subjonctif présent</a:t>
            </a:r>
            <a:r>
              <a:rPr lang="en-US" b="0" i="0" dirty="0">
                <a:solidFill>
                  <a:srgbClr val="1F1F1F"/>
                </a:solidFill>
                <a:effectLst/>
                <a:highlight>
                  <a:srgbClr val="FFFFFF"/>
                </a:highlight>
                <a:latin typeface="Google Sans"/>
              </a:rPr>
              <a:t>– </a:t>
            </a:r>
            <a:r>
              <a:rPr lang="en-US" b="0" i="0" dirty="0" err="1">
                <a:solidFill>
                  <a:srgbClr val="1F1F1F"/>
                </a:solidFill>
                <a:effectLst/>
                <a:highlight>
                  <a:srgbClr val="FFFFFF"/>
                </a:highlight>
                <a:latin typeface="Google Sans"/>
              </a:rPr>
              <a:t>clasa</a:t>
            </a:r>
            <a:r>
              <a:rPr lang="en-US" b="0" i="0" dirty="0">
                <a:solidFill>
                  <a:srgbClr val="1F1F1F"/>
                </a:solidFill>
                <a:effectLst/>
                <a:highlight>
                  <a:srgbClr val="FFFFFF"/>
                </a:highlight>
                <a:latin typeface="Google Sans"/>
              </a:rPr>
              <a:t> a X-a </a:t>
            </a:r>
            <a:r>
              <a:rPr lang="en-US" b="0" i="0" dirty="0" err="1">
                <a:solidFill>
                  <a:srgbClr val="1F1F1F"/>
                </a:solidFill>
                <a:effectLst/>
                <a:highlight>
                  <a:srgbClr val="FFFFFF"/>
                </a:highlight>
                <a:latin typeface="Google Sans"/>
              </a:rPr>
              <a:t>bilingv</a:t>
            </a:r>
            <a:r>
              <a:rPr lang="en-US" b="0" i="0" dirty="0">
                <a:solidFill>
                  <a:srgbClr val="1F1F1F"/>
                </a:solidFill>
                <a:effectLst/>
                <a:highlight>
                  <a:srgbClr val="FFFFFF"/>
                </a:highlight>
                <a:latin typeface="Google Sans"/>
              </a:rPr>
              <a:t> – test de </a:t>
            </a:r>
            <a:r>
              <a:rPr lang="en-US" b="0" i="0" dirty="0" err="1">
                <a:solidFill>
                  <a:srgbClr val="1F1F1F"/>
                </a:solidFill>
                <a:effectLst/>
                <a:highlight>
                  <a:srgbClr val="FFFFFF"/>
                </a:highlight>
                <a:latin typeface="Google Sans"/>
              </a:rPr>
              <a:t>evaluare</a:t>
            </a:r>
            <a:r>
              <a:rPr lang="en-US" b="0" i="0" dirty="0">
                <a:solidFill>
                  <a:srgbClr val="1F1F1F"/>
                </a:solidFill>
                <a:effectLst/>
                <a:highlight>
                  <a:srgbClr val="FFFFFF"/>
                </a:highlight>
                <a:latin typeface="Google Sans"/>
              </a:rPr>
              <a:t> – </a:t>
            </a:r>
            <a:r>
              <a:rPr lang="en-US" b="0" i="0" dirty="0" err="1">
                <a:solidFill>
                  <a:srgbClr val="1F1F1F"/>
                </a:solidFill>
                <a:effectLst/>
                <a:highlight>
                  <a:srgbClr val="FFFFFF"/>
                </a:highlight>
                <a:latin typeface="Google Sans"/>
              </a:rPr>
              <a:t>trei</a:t>
            </a:r>
            <a:r>
              <a:rPr lang="en-US" b="0" i="0" dirty="0">
                <a:solidFill>
                  <a:srgbClr val="1F1F1F"/>
                </a:solidFill>
                <a:effectLst/>
                <a:highlight>
                  <a:srgbClr val="FFFFFF"/>
                </a:highlight>
                <a:latin typeface="Google Sans"/>
              </a:rPr>
              <a:t> </a:t>
            </a:r>
            <a:r>
              <a:rPr lang="en-US" b="0" i="0" dirty="0" err="1">
                <a:solidFill>
                  <a:srgbClr val="1F1F1F"/>
                </a:solidFill>
                <a:effectLst/>
                <a:highlight>
                  <a:srgbClr val="FFFFFF"/>
                </a:highlight>
                <a:latin typeface="Google Sans"/>
              </a:rPr>
              <a:t>tipuri</a:t>
            </a:r>
            <a:r>
              <a:rPr lang="en-US" b="0" i="0" dirty="0">
                <a:solidFill>
                  <a:srgbClr val="1F1F1F"/>
                </a:solidFill>
                <a:effectLst/>
                <a:highlight>
                  <a:srgbClr val="FFFFFF"/>
                </a:highlight>
                <a:latin typeface="Google Sans"/>
              </a:rPr>
              <a:t> de </a:t>
            </a:r>
            <a:r>
              <a:rPr lang="en-US" b="0" i="0" dirty="0" err="1">
                <a:solidFill>
                  <a:srgbClr val="1F1F1F"/>
                </a:solidFill>
                <a:effectLst/>
                <a:highlight>
                  <a:srgbClr val="FFFFFF"/>
                </a:highlight>
                <a:latin typeface="Google Sans"/>
              </a:rPr>
              <a:t>itemi</a:t>
            </a:r>
            <a:r>
              <a:rPr lang="ro-RO" b="0" i="0" dirty="0">
                <a:solidFill>
                  <a:srgbClr val="1F1F1F"/>
                </a:solidFill>
                <a:effectLst/>
                <a:highlight>
                  <a:srgbClr val="FFFFFF"/>
                </a:highlight>
                <a:latin typeface="Google Sans"/>
              </a:rPr>
              <a:t> (de identificare/ adevărat/fals și de asociere)</a:t>
            </a:r>
            <a:endParaRPr lang="en-US" b="0" i="0" dirty="0">
              <a:solidFill>
                <a:srgbClr val="1F1F1F"/>
              </a:solidFill>
              <a:effectLst/>
              <a:highlight>
                <a:srgbClr val="FFFFFF"/>
              </a:highlight>
              <a:latin typeface="Google Sans"/>
            </a:endParaRPr>
          </a:p>
          <a:p>
            <a:r>
              <a:rPr lang="en-US" dirty="0" err="1">
                <a:solidFill>
                  <a:srgbClr val="1F1F1F"/>
                </a:solidFill>
                <a:highlight>
                  <a:srgbClr val="FFFFFF"/>
                </a:highlight>
                <a:latin typeface="Google Sans"/>
              </a:rPr>
              <a:t>Resursa</a:t>
            </a:r>
            <a:r>
              <a:rPr lang="en-US" dirty="0">
                <a:solidFill>
                  <a:srgbClr val="1F1F1F"/>
                </a:solidFill>
                <a:highlight>
                  <a:srgbClr val="FFFFFF"/>
                </a:highlight>
                <a:latin typeface="Google Sans"/>
              </a:rPr>
              <a:t> </a:t>
            </a:r>
            <a:r>
              <a:rPr lang="ro-RO" dirty="0">
                <a:solidFill>
                  <a:srgbClr val="1F1F1F"/>
                </a:solidFill>
                <a:highlight>
                  <a:srgbClr val="FFFFFF"/>
                </a:highlight>
                <a:latin typeface="Google Sans"/>
              </a:rPr>
              <a:t>RED: https://create.kahoot.it/details/34055b11-d990-48ef-adce-df2d05236398</a:t>
            </a:r>
            <a:endParaRPr lang="en-US" dirty="0">
              <a:solidFill>
                <a:srgbClr val="1F1F1F"/>
              </a:solidFill>
              <a:highlight>
                <a:srgbClr val="FFFFFF"/>
              </a:highlight>
              <a:latin typeface="Google Sans"/>
            </a:endParaRPr>
          </a:p>
          <a:p>
            <a:pPr marL="0" indent="0">
              <a:buNone/>
            </a:pPr>
            <a:endParaRPr lang="ro-RO" dirty="0"/>
          </a:p>
        </p:txBody>
      </p:sp>
    </p:spTree>
    <p:extLst>
      <p:ext uri="{BB962C8B-B14F-4D97-AF65-F5344CB8AC3E}">
        <p14:creationId xmlns:p14="http://schemas.microsoft.com/office/powerpoint/2010/main" val="1172130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1B86B3-D249-0B9C-9EF6-7A82641B7B39}"/>
              </a:ext>
            </a:extLst>
          </p:cNvPr>
          <p:cNvSpPr>
            <a:spLocks noGrp="1"/>
          </p:cNvSpPr>
          <p:nvPr>
            <p:ph idx="1"/>
          </p:nvPr>
        </p:nvSpPr>
        <p:spPr>
          <a:xfrm>
            <a:off x="677334" y="599091"/>
            <a:ext cx="8596668" cy="5442272"/>
          </a:xfrm>
        </p:spPr>
        <p:txBody>
          <a:bodyPr>
            <a:normAutofit fontScale="92500"/>
          </a:bodyPr>
          <a:lstStyle/>
          <a:p>
            <a:pPr>
              <a:lnSpc>
                <a:spcPct val="107000"/>
              </a:lnSpc>
              <a:spcAft>
                <a:spcPts val="800"/>
              </a:spcAft>
            </a:pPr>
            <a:r>
              <a:rPr lang="ro-RO" sz="1800" b="1" kern="100" dirty="0">
                <a:effectLst/>
                <a:latin typeface="Calibri" panose="020F0502020204030204" pitchFamily="34" charset="0"/>
                <a:ea typeface="Calibri" panose="020F0502020204030204" pitchFamily="34" charset="0"/>
                <a:cs typeface="Times New Roman" panose="02020603050405020304" pitchFamily="18" charset="0"/>
              </a:rPr>
              <a:t>Competențe vizate:</a:t>
            </a:r>
          </a:p>
          <a:p>
            <a:pPr>
              <a:lnSpc>
                <a:spcPct val="107000"/>
              </a:lnSpc>
              <a:spcAft>
                <a:spcPts val="800"/>
              </a:spcAft>
            </a:pPr>
            <a:r>
              <a:rPr lang="ro-RO" sz="1800" b="1" kern="100" dirty="0">
                <a:effectLst/>
                <a:latin typeface="Calibri" panose="020F0502020204030204" pitchFamily="34" charset="0"/>
                <a:ea typeface="Calibri" panose="020F0502020204030204" pitchFamily="34" charset="0"/>
                <a:cs typeface="Times New Roman" panose="02020603050405020304" pitchFamily="18" charset="0"/>
              </a:rPr>
              <a:t>Competențe generale</a:t>
            </a:r>
          </a:p>
          <a:p>
            <a:pPr>
              <a:lnSpc>
                <a:spcPct val="107000"/>
              </a:lnSpc>
              <a:spcAft>
                <a:spcPts val="800"/>
              </a:spcAft>
            </a:pPr>
            <a:r>
              <a:rPr lang="ro-RO" sz="1800" kern="100" dirty="0">
                <a:effectLst/>
                <a:latin typeface="Calibri" panose="020F0502020204030204" pitchFamily="34" charset="0"/>
                <a:ea typeface="Calibri" panose="020F0502020204030204" pitchFamily="34" charset="0"/>
                <a:cs typeface="Times New Roman" panose="02020603050405020304" pitchFamily="18" charset="0"/>
              </a:rPr>
              <a:t>1. Receptarea mesajelor transmise oral sau în scris în diferite situaţii de comunicare</a:t>
            </a:r>
          </a:p>
          <a:p>
            <a:pPr>
              <a:lnSpc>
                <a:spcPct val="107000"/>
              </a:lnSpc>
              <a:spcAft>
                <a:spcPts val="800"/>
              </a:spcAft>
            </a:pPr>
            <a:r>
              <a:rPr lang="ro-RO" sz="1800" kern="100" dirty="0">
                <a:effectLst/>
                <a:latin typeface="Calibri" panose="020F0502020204030204" pitchFamily="34" charset="0"/>
                <a:ea typeface="Calibri" panose="020F0502020204030204" pitchFamily="34" charset="0"/>
                <a:cs typeface="Times New Roman" panose="02020603050405020304" pitchFamily="18" charset="0"/>
              </a:rPr>
              <a:t>2. Producerea de mesaje orale sau scrise adecvate unor contexte variate de comunicare</a:t>
            </a:r>
          </a:p>
          <a:p>
            <a:pPr>
              <a:lnSpc>
                <a:spcPct val="107000"/>
              </a:lnSpc>
              <a:spcAft>
                <a:spcPts val="800"/>
              </a:spcAft>
            </a:pPr>
            <a:r>
              <a:rPr lang="ro-RO"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ro-RO" sz="1800" b="1" kern="100" dirty="0">
                <a:effectLst/>
                <a:latin typeface="Calibri" panose="020F0502020204030204" pitchFamily="34" charset="0"/>
                <a:ea typeface="Calibri" panose="020F0502020204030204" pitchFamily="34" charset="0"/>
                <a:cs typeface="Times New Roman" panose="02020603050405020304" pitchFamily="18" charset="0"/>
              </a:rPr>
              <a:t>Competențe specifice</a:t>
            </a:r>
          </a:p>
          <a:p>
            <a:pPr marL="342900" lvl="0" indent="-342900">
              <a:lnSpc>
                <a:spcPct val="107000"/>
              </a:lnSpc>
              <a:spcAft>
                <a:spcPts val="800"/>
              </a:spcAft>
              <a:buFont typeface="+mj-lt"/>
              <a:buAutoNum type="arabicPeriod"/>
              <a:tabLst>
                <a:tab pos="457200" algn="l"/>
              </a:tabLst>
            </a:pPr>
            <a:r>
              <a:rPr lang="ro-RO" sz="1800" kern="100" dirty="0">
                <a:effectLst/>
                <a:latin typeface="Calibri" panose="020F0502020204030204" pitchFamily="34" charset="0"/>
                <a:ea typeface="Calibri" panose="020F0502020204030204" pitchFamily="34" charset="0"/>
                <a:cs typeface="Times New Roman" panose="02020603050405020304" pitchFamily="18" charset="0"/>
              </a:rPr>
              <a:t>1.2 Identificarea, prin citire rapidă, de informaţii / detalii specifice (dintr-un text mai lung), pentru a rezolva o sarcină de lucru</a:t>
            </a:r>
          </a:p>
          <a:p>
            <a:pPr marL="342900" lvl="0" indent="-342900">
              <a:lnSpc>
                <a:spcPct val="107000"/>
              </a:lnSpc>
              <a:spcAft>
                <a:spcPts val="800"/>
              </a:spcAft>
              <a:buFont typeface="+mj-lt"/>
              <a:buAutoNum type="arabicPeriod"/>
              <a:tabLst>
                <a:tab pos="457200" algn="l"/>
              </a:tabLst>
            </a:pPr>
            <a:r>
              <a:rPr lang="ro-RO" sz="1800" kern="100" dirty="0">
                <a:effectLst/>
                <a:latin typeface="Calibri" panose="020F0502020204030204" pitchFamily="34" charset="0"/>
                <a:ea typeface="Calibri" panose="020F0502020204030204" pitchFamily="34" charset="0"/>
                <a:cs typeface="Times New Roman" panose="02020603050405020304" pitchFamily="18" charset="0"/>
              </a:rPr>
              <a:t>1.3 Corelarea, în mod coerent, a mai multor informaţii din diverse părţi ale unui text/ din texte diferite, pentru a rezolva o sarcină de lucru</a:t>
            </a:r>
          </a:p>
          <a:p>
            <a:pPr marL="342900" lvl="0" indent="-342900">
              <a:lnSpc>
                <a:spcPct val="107000"/>
              </a:lnSpc>
              <a:spcAft>
                <a:spcPts val="800"/>
              </a:spcAft>
              <a:buFont typeface="+mj-lt"/>
              <a:buAutoNum type="arabicPeriod"/>
              <a:tabLst>
                <a:tab pos="457200" algn="l"/>
              </a:tabLst>
            </a:pPr>
            <a:r>
              <a:rPr lang="ro-RO" sz="1800" kern="100" dirty="0">
                <a:effectLst/>
                <a:latin typeface="Calibri" panose="020F0502020204030204" pitchFamily="34" charset="0"/>
                <a:ea typeface="Calibri" panose="020F0502020204030204" pitchFamily="34" charset="0"/>
                <a:cs typeface="Times New Roman" panose="02020603050405020304" pitchFamily="18" charset="0"/>
              </a:rPr>
              <a:t>2.1 Oferirea şi solicitarea, oral / în scris, de informaţii şi instrucţiuni clare şi precise pentru îndeplinirea unei sarcini de lucru</a:t>
            </a:r>
          </a:p>
          <a:p>
            <a:endParaRPr lang="ro-RO" dirty="0"/>
          </a:p>
        </p:txBody>
      </p:sp>
    </p:spTree>
    <p:extLst>
      <p:ext uri="{BB962C8B-B14F-4D97-AF65-F5344CB8AC3E}">
        <p14:creationId xmlns:p14="http://schemas.microsoft.com/office/powerpoint/2010/main" val="2883892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C4549-3016-CDF8-B082-E71AB36A1673}"/>
              </a:ext>
            </a:extLst>
          </p:cNvPr>
          <p:cNvSpPr>
            <a:spLocks noGrp="1"/>
          </p:cNvSpPr>
          <p:nvPr>
            <p:ph type="title"/>
          </p:nvPr>
        </p:nvSpPr>
        <p:spPr/>
        <p:txBody>
          <a:bodyPr/>
          <a:lstStyle/>
          <a:p>
            <a:endParaRPr lang="ro-RO"/>
          </a:p>
        </p:txBody>
      </p:sp>
      <p:sp>
        <p:nvSpPr>
          <p:cNvPr id="3" name="Content Placeholder 2">
            <a:extLst>
              <a:ext uri="{FF2B5EF4-FFF2-40B4-BE49-F238E27FC236}">
                <a16:creationId xmlns:a16="http://schemas.microsoft.com/office/drawing/2014/main" id="{70BB8BB9-C72B-9CF4-0DD5-4805E0C20E5A}"/>
              </a:ext>
            </a:extLst>
          </p:cNvPr>
          <p:cNvSpPr>
            <a:spLocks noGrp="1"/>
          </p:cNvSpPr>
          <p:nvPr>
            <p:ph idx="1"/>
          </p:nvPr>
        </p:nvSpPr>
        <p:spPr/>
        <p:txBody>
          <a:bodyPr/>
          <a:lstStyle/>
          <a:p>
            <a:endParaRPr lang="ro-RO"/>
          </a:p>
        </p:txBody>
      </p:sp>
      <p:pic>
        <p:nvPicPr>
          <p:cNvPr id="7" name="Picture 6">
            <a:extLst>
              <a:ext uri="{FF2B5EF4-FFF2-40B4-BE49-F238E27FC236}">
                <a16:creationId xmlns:a16="http://schemas.microsoft.com/office/drawing/2014/main" id="{37F862FD-BB45-64BB-CD4D-96E237FA3FB1}"/>
              </a:ext>
            </a:extLst>
          </p:cNvPr>
          <p:cNvPicPr>
            <a:picLocks noChangeAspect="1"/>
          </p:cNvPicPr>
          <p:nvPr/>
        </p:nvPicPr>
        <p:blipFill>
          <a:blip r:embed="rId2"/>
          <a:stretch>
            <a:fillRect/>
          </a:stretch>
        </p:blipFill>
        <p:spPr>
          <a:xfrm>
            <a:off x="221005" y="0"/>
            <a:ext cx="11749989" cy="6858000"/>
          </a:xfrm>
          <a:prstGeom prst="rect">
            <a:avLst/>
          </a:prstGeom>
        </p:spPr>
      </p:pic>
    </p:spTree>
    <p:extLst>
      <p:ext uri="{BB962C8B-B14F-4D97-AF65-F5344CB8AC3E}">
        <p14:creationId xmlns:p14="http://schemas.microsoft.com/office/powerpoint/2010/main" val="1919533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47A3C-BDD3-5A16-9E0F-C8DF9619D686}"/>
              </a:ext>
            </a:extLst>
          </p:cNvPr>
          <p:cNvSpPr>
            <a:spLocks noGrp="1"/>
          </p:cNvSpPr>
          <p:nvPr>
            <p:ph type="title"/>
          </p:nvPr>
        </p:nvSpPr>
        <p:spPr/>
        <p:txBody>
          <a:bodyPr/>
          <a:lstStyle/>
          <a:p>
            <a:endParaRPr lang="ro-RO" dirty="0"/>
          </a:p>
        </p:txBody>
      </p:sp>
      <p:sp>
        <p:nvSpPr>
          <p:cNvPr id="3" name="Content Placeholder 2">
            <a:extLst>
              <a:ext uri="{FF2B5EF4-FFF2-40B4-BE49-F238E27FC236}">
                <a16:creationId xmlns:a16="http://schemas.microsoft.com/office/drawing/2014/main" id="{E2B96A49-DDE6-A660-47A4-777221E9406C}"/>
              </a:ext>
            </a:extLst>
          </p:cNvPr>
          <p:cNvSpPr>
            <a:spLocks noGrp="1"/>
          </p:cNvSpPr>
          <p:nvPr>
            <p:ph idx="1"/>
          </p:nvPr>
        </p:nvSpPr>
        <p:spPr/>
        <p:txBody>
          <a:bodyPr/>
          <a:lstStyle/>
          <a:p>
            <a:endParaRPr lang="ro-RO"/>
          </a:p>
        </p:txBody>
      </p:sp>
      <p:pic>
        <p:nvPicPr>
          <p:cNvPr id="5" name="Picture 4">
            <a:extLst>
              <a:ext uri="{FF2B5EF4-FFF2-40B4-BE49-F238E27FC236}">
                <a16:creationId xmlns:a16="http://schemas.microsoft.com/office/drawing/2014/main" id="{3B0FDE25-E2F2-0CB3-9F27-A786E177D866}"/>
              </a:ext>
            </a:extLst>
          </p:cNvPr>
          <p:cNvPicPr>
            <a:picLocks noChangeAspect="1"/>
          </p:cNvPicPr>
          <p:nvPr/>
        </p:nvPicPr>
        <p:blipFill>
          <a:blip r:embed="rId2"/>
          <a:stretch>
            <a:fillRect/>
          </a:stretch>
        </p:blipFill>
        <p:spPr>
          <a:xfrm>
            <a:off x="0" y="866350"/>
            <a:ext cx="12192000" cy="5125299"/>
          </a:xfrm>
          <a:prstGeom prst="rect">
            <a:avLst/>
          </a:prstGeom>
        </p:spPr>
      </p:pic>
    </p:spTree>
    <p:extLst>
      <p:ext uri="{BB962C8B-B14F-4D97-AF65-F5344CB8AC3E}">
        <p14:creationId xmlns:p14="http://schemas.microsoft.com/office/powerpoint/2010/main" val="1762398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A93DB-BDD1-5AF3-D31D-BB3C218D84E5}"/>
              </a:ext>
            </a:extLst>
          </p:cNvPr>
          <p:cNvSpPr>
            <a:spLocks noGrp="1"/>
          </p:cNvSpPr>
          <p:nvPr>
            <p:ph type="title"/>
          </p:nvPr>
        </p:nvSpPr>
        <p:spPr/>
        <p:txBody>
          <a:bodyPr/>
          <a:lstStyle/>
          <a:p>
            <a:endParaRPr lang="ro-RO"/>
          </a:p>
        </p:txBody>
      </p:sp>
      <p:sp>
        <p:nvSpPr>
          <p:cNvPr id="3" name="Content Placeholder 2">
            <a:extLst>
              <a:ext uri="{FF2B5EF4-FFF2-40B4-BE49-F238E27FC236}">
                <a16:creationId xmlns:a16="http://schemas.microsoft.com/office/drawing/2014/main" id="{0E748655-C78D-CD74-085A-05F4009B845F}"/>
              </a:ext>
            </a:extLst>
          </p:cNvPr>
          <p:cNvSpPr>
            <a:spLocks noGrp="1"/>
          </p:cNvSpPr>
          <p:nvPr>
            <p:ph idx="1"/>
          </p:nvPr>
        </p:nvSpPr>
        <p:spPr/>
        <p:txBody>
          <a:bodyPr/>
          <a:lstStyle/>
          <a:p>
            <a:endParaRPr lang="ro-RO"/>
          </a:p>
        </p:txBody>
      </p:sp>
      <p:pic>
        <p:nvPicPr>
          <p:cNvPr id="5" name="Picture 4">
            <a:extLst>
              <a:ext uri="{FF2B5EF4-FFF2-40B4-BE49-F238E27FC236}">
                <a16:creationId xmlns:a16="http://schemas.microsoft.com/office/drawing/2014/main" id="{45BB4E16-1F2E-225B-8006-B20BCE8D0829}"/>
              </a:ext>
            </a:extLst>
          </p:cNvPr>
          <p:cNvPicPr>
            <a:picLocks noChangeAspect="1"/>
          </p:cNvPicPr>
          <p:nvPr/>
        </p:nvPicPr>
        <p:blipFill>
          <a:blip r:embed="rId2"/>
          <a:stretch>
            <a:fillRect/>
          </a:stretch>
        </p:blipFill>
        <p:spPr>
          <a:xfrm>
            <a:off x="0" y="674584"/>
            <a:ext cx="12192000" cy="5508831"/>
          </a:xfrm>
          <a:prstGeom prst="rect">
            <a:avLst/>
          </a:prstGeom>
        </p:spPr>
      </p:pic>
    </p:spTree>
    <p:extLst>
      <p:ext uri="{BB962C8B-B14F-4D97-AF65-F5344CB8AC3E}">
        <p14:creationId xmlns:p14="http://schemas.microsoft.com/office/powerpoint/2010/main" val="943173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45524-9F68-B004-618F-574C065F87D8}"/>
              </a:ext>
            </a:extLst>
          </p:cNvPr>
          <p:cNvSpPr>
            <a:spLocks noGrp="1"/>
          </p:cNvSpPr>
          <p:nvPr>
            <p:ph type="title"/>
          </p:nvPr>
        </p:nvSpPr>
        <p:spPr/>
        <p:txBody>
          <a:bodyPr/>
          <a:lstStyle/>
          <a:p>
            <a:r>
              <a:rPr lang="ro-RO" sz="1800" kern="100" dirty="0">
                <a:effectLst/>
                <a:latin typeface="Times New Roman" panose="02020603050405020304" pitchFamily="18" charset="0"/>
                <a:ea typeface="Calibri" panose="020F0502020204030204" pitchFamily="34" charset="0"/>
                <a:cs typeface="Times New Roman" panose="02020603050405020304" pitchFamily="18" charset="0"/>
              </a:rPr>
              <a:t>Diferența dintre ipoteză și speculație</a:t>
            </a:r>
            <a:br>
              <a:rPr lang="ro-RO"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ro-RO" dirty="0"/>
          </a:p>
        </p:txBody>
      </p:sp>
      <p:sp>
        <p:nvSpPr>
          <p:cNvPr id="3" name="Content Placeholder 2">
            <a:extLst>
              <a:ext uri="{FF2B5EF4-FFF2-40B4-BE49-F238E27FC236}">
                <a16:creationId xmlns:a16="http://schemas.microsoft.com/office/drawing/2014/main" id="{A3B25E8C-55FE-5D62-170E-51AA373B6799}"/>
              </a:ext>
            </a:extLst>
          </p:cNvPr>
          <p:cNvSpPr>
            <a:spLocks noGrp="1"/>
          </p:cNvSpPr>
          <p:nvPr>
            <p:ph idx="1"/>
          </p:nvPr>
        </p:nvSpPr>
        <p:spPr/>
        <p:txBody>
          <a:bodyPr/>
          <a:lstStyle/>
          <a:p>
            <a:pPr marL="0" indent="0">
              <a:buNone/>
            </a:pPr>
            <a:r>
              <a:rPr lang="ro-RO" sz="2400" b="1" dirty="0"/>
              <a:t>Dezbatere</a:t>
            </a:r>
          </a:p>
          <a:p>
            <a:pPr marL="0" indent="0">
              <a:buNone/>
            </a:pPr>
            <a:r>
              <a:rPr lang="ro-RO" sz="1800" b="1" dirty="0">
                <a:effectLst/>
                <a:latin typeface="Times New Roman" panose="02020603050405020304" pitchFamily="18" charset="0"/>
                <a:ea typeface="Calibri" panose="020F0502020204030204" pitchFamily="34" charset="0"/>
              </a:rPr>
              <a:t>Ipoteza</a:t>
            </a:r>
            <a:r>
              <a:rPr lang="ro-RO" sz="1800" i="1" dirty="0">
                <a:effectLst/>
                <a:latin typeface="Times New Roman" panose="02020603050405020304" pitchFamily="18" charset="0"/>
                <a:ea typeface="Calibri" panose="020F0502020204030204" pitchFamily="34" charset="0"/>
              </a:rPr>
              <a:t> = ”p</a:t>
            </a:r>
            <a:r>
              <a:rPr lang="ro-RO" sz="1800" i="1" dirty="0">
                <a:solidFill>
                  <a:srgbClr val="212529"/>
                </a:solidFill>
                <a:effectLst/>
                <a:highlight>
                  <a:srgbClr val="FFFFFF"/>
                </a:highlight>
                <a:latin typeface="Times New Roman" panose="02020603050405020304" pitchFamily="18" charset="0"/>
                <a:ea typeface="Calibri" panose="020F0502020204030204" pitchFamily="34" charset="0"/>
              </a:rPr>
              <a:t>resupunere, enunțată pe baza unor fapte cunoscute, cu privire la anumite (legături între) fenomene care nu pot fi observate direct sau cu privire la esența fenomenelor, la cauza sau la mecanismul intern care le produce; presupunere cu caracter provizoriu, formulată pe baza datelor experimentale existente la un moment dat sau pe baza intuiției, impresiei etc.</a:t>
            </a:r>
            <a:r>
              <a:rPr lang="ro-RO" i="1" dirty="0">
                <a:effectLst/>
              </a:rPr>
              <a:t> ”</a:t>
            </a:r>
          </a:p>
          <a:p>
            <a:pPr marL="0" indent="0">
              <a:buNone/>
            </a:pPr>
            <a:endParaRPr lang="ro-RO" i="1" dirty="0"/>
          </a:p>
          <a:p>
            <a:pPr marL="0" indent="0">
              <a:buNone/>
            </a:pPr>
            <a:r>
              <a:rPr lang="ro-RO" b="1" dirty="0"/>
              <a:t>Speculația</a:t>
            </a:r>
            <a:r>
              <a:rPr lang="ro-RO" i="1" dirty="0"/>
              <a:t> = </a:t>
            </a:r>
            <a:r>
              <a:rPr lang="ro-RO" sz="1800" i="1"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ro-RO" sz="1800" i="1" kern="100" dirty="0">
                <a:solidFill>
                  <a:srgbClr val="212529"/>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Studiu, cercetare abstractă, considerație pur teoretică asupra unei probleme.</a:t>
            </a:r>
            <a:r>
              <a:rPr lang="ro-RO" sz="1800" i="1"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ro-RO"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o-RO" dirty="0"/>
          </a:p>
          <a:p>
            <a:pPr marL="0" indent="0">
              <a:buNone/>
            </a:pPr>
            <a:r>
              <a:rPr lang="ro-RO" sz="1100" dirty="0"/>
              <a:t>Webografie: www.dexonline.ro</a:t>
            </a:r>
          </a:p>
        </p:txBody>
      </p:sp>
    </p:spTree>
    <p:extLst>
      <p:ext uri="{BB962C8B-B14F-4D97-AF65-F5344CB8AC3E}">
        <p14:creationId xmlns:p14="http://schemas.microsoft.com/office/powerpoint/2010/main" val="349263790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136</TotalTime>
  <Words>264</Words>
  <Application>Microsoft Office PowerPoint</Application>
  <PresentationFormat>Widescreen</PresentationFormat>
  <Paragraphs>20</Paragraphs>
  <Slides>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Arial</vt:lpstr>
      <vt:lpstr>Calibri</vt:lpstr>
      <vt:lpstr>Google Sans</vt:lpstr>
      <vt:lpstr>Times New Roman</vt:lpstr>
      <vt:lpstr>Trebuchet MS</vt:lpstr>
      <vt:lpstr>Wingdings 3</vt:lpstr>
      <vt:lpstr>Facet</vt:lpstr>
      <vt:lpstr>Prof. Bălos Cristina-Ileana  Français </vt:lpstr>
      <vt:lpstr>Resursa RED</vt:lpstr>
      <vt:lpstr>PowerPoint Presentation</vt:lpstr>
      <vt:lpstr>PowerPoint Presentation</vt:lpstr>
      <vt:lpstr>PowerPoint Presentation</vt:lpstr>
      <vt:lpstr>PowerPoint Presentation</vt:lpstr>
      <vt:lpstr>Diferența dintre ipoteză și speculație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Balos Cristina-Ileana Limba franceza</dc:title>
  <dc:creator>elev</dc:creator>
  <cp:lastModifiedBy>elev</cp:lastModifiedBy>
  <cp:revision>6</cp:revision>
  <dcterms:created xsi:type="dcterms:W3CDTF">2024-04-12T06:18:36Z</dcterms:created>
  <dcterms:modified xsi:type="dcterms:W3CDTF">2024-04-12T08:35:09Z</dcterms:modified>
</cp:coreProperties>
</file>