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12.05.2022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12.05.2022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12.05.2022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12.05.2022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dirty="0">
                <a:solidFill>
                  <a:srgbClr val="000000"/>
                </a:solidFill>
                <a:latin typeface="Arial" charset="0"/>
              </a:rPr>
              <a:t>LEXIC: ISTORIA CUVINTELOR, DE LA LATINĂ LA LIMBILE MODERNE</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cs typeface="Arial" panose="020B0604020202020204" pitchFamily="34" charset="0"/>
              </a:rPr>
              <a:t>(Adaptat după Elemente de Limbă Latină și de Cultură Romanică, Manual pentru clasa a VII-a, Marcela Grațianu, Alexandru Pop)</a:t>
            </a:r>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2</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 Galia, aproximativ actualul teritoriu al Franței, primii care au adoptat limba latină au fost nobilii și comercianții. Însă există dovezi epigrafice și literare care atestă supraviețuirea limbii galice în Franța până în secolul al VI-lea d.Hr. Galica era limba populațiilor autohtone din Galia, teritoriu cucerit de Caius Iulius Caesar în anul 52 î.Hr., cucerire pe care o descrie în lucrarea sa </a:t>
            </a:r>
            <a:r>
              <a:rPr lang="ro-RO" sz="1200" dirty="0" err="1">
                <a:solidFill>
                  <a:srgbClr val="000000"/>
                </a:solidFill>
                <a:latin typeface="Arial" panose="020B0604020202020204" pitchFamily="34" charset="0"/>
                <a:ea typeface="Calibri" pitchFamily="34" charset="0"/>
                <a:cs typeface="Arial" panose="020B0604020202020204" pitchFamily="34" charset="0"/>
              </a:rPr>
              <a:t>Commentarii</a:t>
            </a:r>
            <a:r>
              <a:rPr lang="ro-RO" sz="1200" dirty="0">
                <a:solidFill>
                  <a:srgbClr val="000000"/>
                </a:solidFill>
                <a:latin typeface="Arial" panose="020B0604020202020204" pitchFamily="34" charset="0"/>
                <a:ea typeface="Calibri" pitchFamily="34" charset="0"/>
                <a:cs typeface="Arial" panose="020B0604020202020204" pitchFamily="34" charset="0"/>
              </a:rPr>
              <a:t> de </a:t>
            </a:r>
            <a:r>
              <a:rPr lang="ro-RO" sz="1200" dirty="0" err="1">
                <a:solidFill>
                  <a:srgbClr val="000000"/>
                </a:solidFill>
                <a:latin typeface="Arial" panose="020B0604020202020204" pitchFamily="34" charset="0"/>
                <a:ea typeface="Calibri" pitchFamily="34" charset="0"/>
                <a:cs typeface="Arial" panose="020B0604020202020204" pitchFamily="34" charset="0"/>
              </a:rPr>
              <a:t>bello</a:t>
            </a:r>
            <a:r>
              <a:rPr lang="ro-RO"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err="1">
                <a:solidFill>
                  <a:srgbClr val="000000"/>
                </a:solidFill>
                <a:latin typeface="Arial" panose="020B0604020202020204" pitchFamily="34" charset="0"/>
                <a:ea typeface="Calibri" pitchFamily="34" charset="0"/>
                <a:cs typeface="Arial" panose="020B0604020202020204" pitchFamily="34" charset="0"/>
              </a:rPr>
              <a:t>Gallico</a:t>
            </a:r>
            <a:r>
              <a:rPr lang="ro-RO" sz="1200" dirty="0">
                <a:solidFill>
                  <a:srgbClr val="000000"/>
                </a:solidFill>
                <a:latin typeface="Arial" panose="020B0604020202020204" pitchFamily="34" charset="0"/>
                <a:ea typeface="Calibri" pitchFamily="34" charset="0"/>
                <a:cs typeface="Arial" panose="020B0604020202020204" pitchFamily="34" charset="0"/>
              </a:rPr>
              <a:t> („Însemnări despre războiul galic“), unde precizează că termenii galic și celt desemnează același popor.</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Se știu puține lucruri despre limbile autohtone vorbite în teritoriile romanizate.</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Limbile romanice se deosebesc de latină și se deosebesc între ele, toate fiind supuse, în dezvoltarea lor, unei evoluții firești, în condiții sociale, istorice și culturale specifice.[...]</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Înrudirea limbilor romanice este dovedită de păstrarea sistemului fonetic și a structurii gramaticale de tip latin, dar și de existența fondului lexical moștenit în comun de aceste limbi, alcătuit din aproximativ 500 de cuvinte, majoritatea esențiale pentru limbile romanice.[...]</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 </a:t>
            </a:r>
          </a:p>
          <a:p>
            <a:r>
              <a:rPr lang="ro-RO" sz="1000" dirty="0"/>
              <a:t>Proba de evaluare a competențelor digitale  - document de lucru</a:t>
            </a:r>
            <a:endParaRPr lang="en-GB" sz="1000" dirty="0"/>
          </a:p>
        </p:txBody>
      </p:sp>
      <p:pic>
        <p:nvPicPr>
          <p:cNvPr id="3" name="Imagine 2">
            <a:extLst>
              <a:ext uri="{FF2B5EF4-FFF2-40B4-BE49-F238E27FC236}">
                <a16:creationId xmlns:a16="http://schemas.microsoft.com/office/drawing/2014/main" id="{C05560FE-BD6A-4E8A-B5DF-8E699D18A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3080" y="1124744"/>
            <a:ext cx="3600450" cy="36004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ro-RO" sz="1200" dirty="0">
                <a:latin typeface="Arial" pitchFamily="34" charset="0"/>
                <a:cs typeface="Arial" pitchFamily="34" charset="0"/>
              </a:rPr>
              <a:t>Lexicul englezesc a împrumutat din limba </a:t>
            </a:r>
            <a:r>
              <a:rPr lang="ro-RO" sz="1200" dirty="0" err="1">
                <a:latin typeface="Arial" pitchFamily="34" charset="0"/>
                <a:cs typeface="Arial" pitchFamily="34" charset="0"/>
              </a:rPr>
              <a:t>francezǎ</a:t>
            </a:r>
            <a:r>
              <a:rPr lang="ro-RO" sz="1200" dirty="0">
                <a:latin typeface="Arial" pitchFamily="34" charset="0"/>
                <a:cs typeface="Arial" pitchFamily="34" charset="0"/>
              </a:rPr>
              <a:t> cuvinte legate de mai multe domenii</a:t>
            </a:r>
            <a:endParaRPr lang="en-US"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servant (</a:t>
            </a:r>
            <a:r>
              <a:rPr lang="ro-RO" sz="1200">
                <a:latin typeface="Arial" pitchFamily="34" charset="0"/>
                <a:cs typeface="Arial" pitchFamily="34" charset="0"/>
              </a:rPr>
              <a:t>servitor);</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citadin (locuitor);</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village</a:t>
            </a:r>
            <a:r>
              <a:rPr lang="ro-RO" sz="1200" dirty="0">
                <a:latin typeface="Arial" pitchFamily="34" charset="0"/>
                <a:cs typeface="Arial" pitchFamily="34" charset="0"/>
              </a:rPr>
              <a:t> (sat);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Legislație</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justice</a:t>
            </a:r>
            <a:r>
              <a:rPr lang="ro-RO" sz="1200" dirty="0">
                <a:latin typeface="Arial" pitchFamily="34" charset="0"/>
                <a:cs typeface="Arial" pitchFamily="34" charset="0"/>
              </a:rPr>
              <a:t> (justiție);</a:t>
            </a: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court</a:t>
            </a:r>
            <a:r>
              <a:rPr lang="ro-RO" sz="1200" dirty="0">
                <a:latin typeface="Arial" pitchFamily="34" charset="0"/>
                <a:cs typeface="Arial" pitchFamily="34" charset="0"/>
              </a:rPr>
              <a:t> (tribunal);</a:t>
            </a:r>
            <a:endParaRPr lang="en-US"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err="1">
                <a:latin typeface="Arial" pitchFamily="34" charset="0"/>
                <a:cs typeface="Arial" pitchFamily="34" charset="0"/>
              </a:rPr>
              <a:t>évidence</a:t>
            </a:r>
            <a:r>
              <a:rPr lang="ro-RO" sz="1200" dirty="0">
                <a:latin typeface="Arial" pitchFamily="34" charset="0"/>
                <a:cs typeface="Arial" pitchFamily="34" charset="0"/>
              </a:rPr>
              <a:t> (</a:t>
            </a:r>
            <a:r>
              <a:rPr lang="ro-RO" sz="1200" dirty="0" err="1">
                <a:latin typeface="Arial" pitchFamily="34" charset="0"/>
                <a:cs typeface="Arial" pitchFamily="34" charset="0"/>
              </a:rPr>
              <a:t>dovadǎ</a:t>
            </a:r>
            <a:r>
              <a:rPr lang="ro-RO" sz="1200" dirty="0">
                <a:latin typeface="Arial" pitchFamily="34" charset="0"/>
                <a:cs typeface="Arial" pitchFamily="34" charset="0"/>
              </a:rPr>
              <a:t>)</a:t>
            </a:r>
            <a:r>
              <a:rPr lang="en-US" sz="1200" dirty="0">
                <a:latin typeface="Arial" pitchFamily="34" charset="0"/>
                <a:cs typeface="Arial" pitchFamily="34" charset="0"/>
              </a:rPr>
              <a:t>[…</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Comerț, </a:t>
            </a:r>
            <a:r>
              <a:rPr lang="ro-RO" sz="1200" dirty="0" err="1">
                <a:latin typeface="Arial" pitchFamily="34" charset="0"/>
                <a:cs typeface="Arial" pitchFamily="34" charset="0"/>
              </a:rPr>
              <a:t>artǎ</a:t>
            </a:r>
            <a:r>
              <a:rPr lang="ro-RO" sz="1200" dirty="0">
                <a:latin typeface="Arial" pitchFamily="34" charset="0"/>
                <a:cs typeface="Arial" pitchFamily="34" charset="0"/>
              </a:rPr>
              <a:t>, </a:t>
            </a:r>
            <a:r>
              <a:rPr lang="ro-RO" sz="1200" dirty="0" err="1">
                <a:latin typeface="Arial" pitchFamily="34" charset="0"/>
                <a:cs typeface="Arial" pitchFamily="34" charset="0"/>
              </a:rPr>
              <a:t>ştiințǎ</a:t>
            </a:r>
            <a:r>
              <a:rPr lang="ro-RO" sz="1200" dirty="0">
                <a:latin typeface="Arial" pitchFamily="34" charset="0"/>
                <a:cs typeface="Arial" pitchFamily="34" charset="0"/>
              </a:rPr>
              <a:t>, </a:t>
            </a:r>
            <a:r>
              <a:rPr lang="ro-RO" sz="1200" dirty="0" err="1">
                <a:latin typeface="Arial" pitchFamily="34" charset="0"/>
                <a:cs typeface="Arial" pitchFamily="34" charset="0"/>
              </a:rPr>
              <a:t>literaturǎ</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peintre (</a:t>
            </a:r>
            <a:r>
              <a:rPr lang="fr-FR" sz="1200" dirty="0" err="1">
                <a:latin typeface="Arial" pitchFamily="34" charset="0"/>
                <a:cs typeface="Arial" pitchFamily="34" charset="0"/>
              </a:rPr>
              <a:t>pictor</a:t>
            </a:r>
            <a:r>
              <a:rPr lang="fr-FR"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étudier (a </a:t>
            </a:r>
            <a:r>
              <a:rPr lang="fr-FR" sz="1200" dirty="0" err="1">
                <a:latin typeface="Arial" pitchFamily="34" charset="0"/>
                <a:cs typeface="Arial" pitchFamily="34" charset="0"/>
              </a:rPr>
              <a:t>studia</a:t>
            </a:r>
            <a:r>
              <a:rPr lang="fr-FR"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fr-FR" sz="1200" dirty="0">
                <a:latin typeface="Arial" pitchFamily="34" charset="0"/>
                <a:cs typeface="Arial" pitchFamily="34" charset="0"/>
              </a:rPr>
              <a:t>vrai (</a:t>
            </a:r>
            <a:r>
              <a:rPr lang="fr-FR" sz="1200" dirty="0" err="1">
                <a:latin typeface="Arial" pitchFamily="34" charset="0"/>
                <a:cs typeface="Arial" pitchFamily="34" charset="0"/>
              </a:rPr>
              <a:t>adevărat</a:t>
            </a:r>
            <a:r>
              <a:rPr lang="fr-FR"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 </a:t>
            </a:r>
          </a:p>
          <a:p>
            <a:r>
              <a:rPr lang="ro-RO" sz="1000" dirty="0"/>
              <a:t>Proba de evaluare a competențelor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327</Words>
  <Application>Microsoft Office PowerPoint</Application>
  <PresentationFormat>Expunere pe ecran (4:3)</PresentationFormat>
  <Paragraphs>24</Paragraphs>
  <Slides>3</Slides>
  <Notes>0</Notes>
  <HiddenSlides>0</HiddenSlides>
  <MMClips>0</MMClips>
  <ScaleCrop>false</ScaleCrop>
  <HeadingPairs>
    <vt:vector size="6" baseType="variant">
      <vt:variant>
        <vt:lpstr>Fonturi utilizate</vt:lpstr>
      </vt:variant>
      <vt:variant>
        <vt:i4>2</vt:i4>
      </vt:variant>
      <vt:variant>
        <vt:lpstr>Temă</vt:lpstr>
      </vt:variant>
      <vt:variant>
        <vt:i4>1</vt:i4>
      </vt:variant>
      <vt:variant>
        <vt:lpstr>Titluri diapozitive</vt:lpstr>
      </vt:variant>
      <vt:variant>
        <vt:i4>3</vt:i4>
      </vt:variant>
    </vt:vector>
  </HeadingPairs>
  <TitlesOfParts>
    <vt:vector size="6" baseType="lpstr">
      <vt:lpstr>Arial</vt:lpstr>
      <vt:lpstr>Calibri</vt:lpstr>
      <vt:lpstr>Office Theme</vt:lpstr>
      <vt:lpstr>LEXIC: ISTORIA CUVINTELOR, DE LA LATINĂ LA LIMBILE MODERNE</vt:lpstr>
      <vt:lpstr>Prezentare PowerPoint</vt:lpstr>
      <vt:lpstr>Prezentare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CNPEE</cp:lastModifiedBy>
  <cp:revision>77</cp:revision>
  <dcterms:created xsi:type="dcterms:W3CDTF">2010-01-11T15:51:42Z</dcterms:created>
  <dcterms:modified xsi:type="dcterms:W3CDTF">2022-05-12T14:43:24Z</dcterms:modified>
</cp:coreProperties>
</file>