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55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o-RO"/>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AA529-6EAB-40C2-AFAF-A7B01BB05E50}" type="datetimeFigureOut">
              <a:rPr lang="ro-RO" smtClean="0"/>
              <a:t>15.01.2025</a:t>
            </a:fld>
            <a:endParaRPr lang="ro-RO"/>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o-R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o-RO"/>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1F9228-BCC7-41C8-A414-D766F0403752}" type="slidenum">
              <a:rPr lang="ro-RO" smtClean="0"/>
              <a:t>‹#›</a:t>
            </a:fld>
            <a:endParaRPr lang="ro-RO"/>
          </a:p>
        </p:txBody>
      </p:sp>
    </p:spTree>
    <p:extLst>
      <p:ext uri="{BB962C8B-B14F-4D97-AF65-F5344CB8AC3E}">
        <p14:creationId xmlns:p14="http://schemas.microsoft.com/office/powerpoint/2010/main" val="691902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15.01.2025</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15.01.2025</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15.01.2025</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15.01.2025</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15.01.2025</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15.01.2025</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15.01.2025</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15.01.2025</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15.01.2025</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15.01.2025</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15.01.2025</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15.01.2025</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it-IT" sz="1400" dirty="0">
                <a:solidFill>
                  <a:srgbClr val="000000"/>
                </a:solidFill>
                <a:latin typeface="Arial" charset="0"/>
              </a:rPr>
              <a:t>LEXIC: ISTORIA CUVINTELOR, DE LA LATINĂ LA LIMBILE MODERNE</a:t>
            </a:r>
          </a:p>
        </p:txBody>
      </p:sp>
      <p:sp>
        <p:nvSpPr>
          <p:cNvPr id="2051" name="Subtitle 2"/>
          <p:cNvSpPr>
            <a:spLocks noGrp="1"/>
          </p:cNvSpPr>
          <p:nvPr>
            <p:ph type="subTitle" idx="1"/>
          </p:nvPr>
        </p:nvSpPr>
        <p:spPr>
          <a:xfrm>
            <a:off x="928662" y="3886200"/>
            <a:ext cx="6843738" cy="685800"/>
          </a:xfrm>
          <a:ln>
            <a:solidFill>
              <a:srgbClr val="FF0000"/>
            </a:solidFill>
          </a:ln>
        </p:spPr>
        <p:txBody>
          <a:bodyPr/>
          <a:lstStyle/>
          <a:p>
            <a:pPr algn="just" eaLnBrk="1" hangingPunct="1"/>
            <a:r>
              <a:rPr lang="vi-VN" sz="1000" i="1" dirty="0">
                <a:solidFill>
                  <a:schemeClr val="tx1"/>
                </a:solidFill>
                <a:cs typeface="Arial" panose="020B0604020202020204" pitchFamily="34" charset="0"/>
              </a:rPr>
              <a:t>(Adaptat după Elemente de Limbă Latină și de Cultură Romanică, Manual pentru clasa a VII-a, Marcela Grațianu, Alexandru Pop)</a:t>
            </a:r>
            <a:endParaRPr lang="ro-RO" sz="1000" i="1"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2</a:t>
            </a:r>
          </a:p>
          <a:p>
            <a:pPr eaLnBrk="0" hangingPunct="0"/>
            <a:r>
              <a:rPr lang="ro-RO" sz="1000" dirty="0"/>
              <a:t>Proba de evaluare a competențelor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În Galia, aproximativ actualul teritoriu al Franței, primii care au adoptat limba latină au fost nobilii și comercianții. Însă există dovezi epigrafice și literare care atestă supraviețuirea limbii galice în Franța până în secolul al VI-lea d.Hr. Galica era limba populațiilor autohtone din Galia, teritoriu cucerit de Caius Iulius Caesar în anul 52 î.Hr., cucerire pe care o descrie în lucrarea sa </a:t>
            </a:r>
            <a:r>
              <a:rPr lang="ro-RO" sz="1200" dirty="0" err="1">
                <a:solidFill>
                  <a:srgbClr val="000000"/>
                </a:solidFill>
                <a:latin typeface="Arial" panose="020B0604020202020204" pitchFamily="34" charset="0"/>
                <a:ea typeface="Calibri" pitchFamily="34" charset="0"/>
                <a:cs typeface="Arial" panose="020B0604020202020204" pitchFamily="34" charset="0"/>
              </a:rPr>
              <a:t>Commentarii</a:t>
            </a:r>
            <a:r>
              <a:rPr lang="ro-RO" sz="1200" dirty="0">
                <a:solidFill>
                  <a:srgbClr val="000000"/>
                </a:solidFill>
                <a:latin typeface="Arial" panose="020B0604020202020204" pitchFamily="34" charset="0"/>
                <a:ea typeface="Calibri" pitchFamily="34" charset="0"/>
                <a:cs typeface="Arial" panose="020B0604020202020204" pitchFamily="34" charset="0"/>
              </a:rPr>
              <a:t> de </a:t>
            </a:r>
            <a:r>
              <a:rPr lang="ro-RO" sz="1200" dirty="0" err="1">
                <a:solidFill>
                  <a:srgbClr val="000000"/>
                </a:solidFill>
                <a:latin typeface="Arial" panose="020B0604020202020204" pitchFamily="34" charset="0"/>
                <a:ea typeface="Calibri" pitchFamily="34" charset="0"/>
                <a:cs typeface="Arial" panose="020B0604020202020204" pitchFamily="34" charset="0"/>
              </a:rPr>
              <a:t>bello</a:t>
            </a:r>
            <a:r>
              <a:rPr lang="ro-RO"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err="1">
                <a:solidFill>
                  <a:srgbClr val="000000"/>
                </a:solidFill>
                <a:latin typeface="Arial" panose="020B0604020202020204" pitchFamily="34" charset="0"/>
                <a:ea typeface="Calibri" pitchFamily="34" charset="0"/>
                <a:cs typeface="Arial" panose="020B0604020202020204" pitchFamily="34" charset="0"/>
              </a:rPr>
              <a:t>Gallico</a:t>
            </a:r>
            <a:r>
              <a:rPr lang="ro-RO" sz="1200" dirty="0">
                <a:solidFill>
                  <a:srgbClr val="000000"/>
                </a:solidFill>
                <a:latin typeface="Arial" panose="020B0604020202020204" pitchFamily="34" charset="0"/>
                <a:ea typeface="Calibri" pitchFamily="34" charset="0"/>
                <a:cs typeface="Arial" panose="020B0604020202020204" pitchFamily="34" charset="0"/>
              </a:rPr>
              <a:t> („Însemnări despre războiul galic“), unde precizează că termenii galic și celt desemnează același popor.</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Se știu puține lucruri despre limbile autohtone vorbite în teritoriile romanizate.</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Limbile romanice se deosebesc de latină și se deosebesc între ele, toate fiind supuse, în dezvoltarea lor, unei evoluții firești, în condiții sociale, istorice și culturale specifice.[...]</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Înrudirea limbilor romanice este dovedită de păstrarea sistemului fonetic și a structurii gramaticale de tip latin, dar și de existența fondului lexical moștenit în comun de aceste limbi, alcătuit din aproximativ 500 de cuvinte, majoritatea esențiale pentru limbile romanice.[...]</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endParaRPr lang="ro-RO" sz="1200" dirty="0">
              <a:solidFill>
                <a:srgbClr val="000000"/>
              </a:solidFill>
              <a:latin typeface="Arial" panose="020B0604020202020204" pitchFamily="34" charset="0"/>
              <a:ea typeface="Calibri" pitchFamily="34" charset="0"/>
              <a:cs typeface="Arial" panose="020B0604020202020204" pitchFamily="34" charset="0"/>
            </a:endParaRP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2 </a:t>
            </a:r>
          </a:p>
          <a:p>
            <a:r>
              <a:rPr lang="ro-RO" sz="1000" dirty="0"/>
              <a:t>Proba de evaluare a competențelor digitale  - document de lucru</a:t>
            </a:r>
            <a:endParaRPr lang="en-GB" sz="1000" dirty="0"/>
          </a:p>
        </p:txBody>
      </p:sp>
      <p:pic>
        <p:nvPicPr>
          <p:cNvPr id="3" name="Imagine 2">
            <a:extLst>
              <a:ext uri="{FF2B5EF4-FFF2-40B4-BE49-F238E27FC236}">
                <a16:creationId xmlns:a16="http://schemas.microsoft.com/office/drawing/2014/main" id="{C05560FE-BD6A-4E8A-B5DF-8E699D18A5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3080" y="1124744"/>
            <a:ext cx="3600450" cy="3600450"/>
          </a:xfrm>
          <a:prstGeom prst="rect">
            <a:avLst/>
          </a:prstGeom>
        </p:spPr>
      </p:pic>
      <p:sp>
        <p:nvSpPr>
          <p:cNvPr id="2" name="Footer Placeholder 1">
            <a:extLst>
              <a:ext uri="{FF2B5EF4-FFF2-40B4-BE49-F238E27FC236}">
                <a16:creationId xmlns:a16="http://schemas.microsoft.com/office/drawing/2014/main" id="{20C7D260-C0CA-4EF1-9924-27137420A6B2}"/>
              </a:ext>
            </a:extLst>
          </p:cNvPr>
          <p:cNvSpPr>
            <a:spLocks noGrp="1"/>
          </p:cNvSpPr>
          <p:nvPr>
            <p:ph type="ftr" sz="quarter" idx="11"/>
          </p:nvPr>
        </p:nvSpPr>
        <p:spPr/>
        <p:txBody>
          <a:bodyPr/>
          <a:lstStyle/>
          <a:p>
            <a:pPr>
              <a:defRPr/>
            </a:pPr>
            <a:r>
              <a:rPr lang="it-IT"/>
              <a:t>Desene uriase in Peru-campia Nazca</a:t>
            </a:r>
            <a:endParaRPr lang="ro-RO"/>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349250" y="1124744"/>
            <a:ext cx="8229600" cy="5268912"/>
          </a:xfrm>
        </p:spPr>
        <p:txBody>
          <a:bodyPr/>
          <a:lstStyle/>
          <a:p>
            <a:pPr marL="0" lvl="1" indent="538163" algn="just" eaLnBrk="1" hangingPunct="1">
              <a:spcBef>
                <a:spcPct val="0"/>
              </a:spcBef>
              <a:buFont typeface="+mj-lt"/>
              <a:buAutoNum type="arabicPeriod"/>
            </a:pPr>
            <a:r>
              <a:rPr lang="ro-RO" sz="1200" dirty="0">
                <a:latin typeface="Arial" pitchFamily="34" charset="0"/>
                <a:cs typeface="Arial" pitchFamily="34" charset="0"/>
              </a:rPr>
              <a:t>Lexicul englezesc a împrumutat din limba </a:t>
            </a:r>
            <a:r>
              <a:rPr lang="ro-RO" sz="1200" dirty="0" err="1">
                <a:latin typeface="Arial" pitchFamily="34" charset="0"/>
                <a:cs typeface="Arial" pitchFamily="34" charset="0"/>
              </a:rPr>
              <a:t>francezǎ</a:t>
            </a:r>
            <a:r>
              <a:rPr lang="ro-RO" sz="1200" dirty="0">
                <a:latin typeface="Arial" pitchFamily="34" charset="0"/>
                <a:cs typeface="Arial" pitchFamily="34" charset="0"/>
              </a:rPr>
              <a:t> cuvinte legate de mai multe domenii</a:t>
            </a:r>
            <a:endParaRPr lang="en-US" sz="1200" dirty="0">
              <a:latin typeface="Arial" pitchFamily="34" charset="0"/>
              <a:cs typeface="Arial" pitchFamily="34" charset="0"/>
            </a:endParaRP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servant (servitor);</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citadin (locuitor);</a:t>
            </a:r>
          </a:p>
          <a:p>
            <a:pPr marL="400050" lvl="2" indent="538163" algn="just" eaLnBrk="1" hangingPunct="1">
              <a:spcBef>
                <a:spcPct val="0"/>
              </a:spcBef>
              <a:buFont typeface="+mj-lt"/>
              <a:buAutoNum type="alphaLcParenR"/>
            </a:pPr>
            <a:r>
              <a:rPr lang="ro-RO" sz="1200" dirty="0" err="1">
                <a:latin typeface="Arial" pitchFamily="34" charset="0"/>
                <a:cs typeface="Arial" pitchFamily="34" charset="0"/>
              </a:rPr>
              <a:t>village</a:t>
            </a:r>
            <a:r>
              <a:rPr lang="ro-RO" sz="1200" dirty="0">
                <a:latin typeface="Arial" pitchFamily="34" charset="0"/>
                <a:cs typeface="Arial" pitchFamily="34" charset="0"/>
              </a:rPr>
              <a:t> (sat);</a:t>
            </a:r>
          </a:p>
          <a:p>
            <a:pPr marL="0" lvl="1" indent="538163" algn="just" eaLnBrk="1" hangingPunct="1">
              <a:spcBef>
                <a:spcPct val="0"/>
              </a:spcBef>
              <a:buFont typeface="+mj-lt"/>
              <a:buAutoNum type="arabicPeriod"/>
            </a:pPr>
            <a:r>
              <a:rPr lang="ro-RO" sz="1200" dirty="0">
                <a:latin typeface="Arial" pitchFamily="34" charset="0"/>
                <a:cs typeface="Arial" pitchFamily="34" charset="0"/>
              </a:rPr>
              <a:t>Legislație</a:t>
            </a:r>
          </a:p>
          <a:p>
            <a:pPr marL="400050" lvl="2" indent="538163" algn="just" eaLnBrk="1" hangingPunct="1">
              <a:spcBef>
                <a:spcPct val="0"/>
              </a:spcBef>
              <a:buFont typeface="+mj-lt"/>
              <a:buAutoNum type="alphaLcParenR"/>
            </a:pPr>
            <a:r>
              <a:rPr lang="ro-RO" sz="1200" dirty="0" err="1">
                <a:latin typeface="Arial" pitchFamily="34" charset="0"/>
                <a:cs typeface="Arial" pitchFamily="34" charset="0"/>
              </a:rPr>
              <a:t>justice</a:t>
            </a:r>
            <a:r>
              <a:rPr lang="ro-RO" sz="1200" dirty="0">
                <a:latin typeface="Arial" pitchFamily="34" charset="0"/>
                <a:cs typeface="Arial" pitchFamily="34" charset="0"/>
              </a:rPr>
              <a:t> (justiție);</a:t>
            </a:r>
          </a:p>
          <a:p>
            <a:pPr marL="400050" lvl="2" indent="538163" algn="just" eaLnBrk="1" hangingPunct="1">
              <a:spcBef>
                <a:spcPct val="0"/>
              </a:spcBef>
              <a:buFont typeface="+mj-lt"/>
              <a:buAutoNum type="alphaLcParenR"/>
            </a:pPr>
            <a:r>
              <a:rPr lang="ro-RO" sz="1200" dirty="0" err="1">
                <a:latin typeface="Arial" pitchFamily="34" charset="0"/>
                <a:cs typeface="Arial" pitchFamily="34" charset="0"/>
              </a:rPr>
              <a:t>court</a:t>
            </a:r>
            <a:r>
              <a:rPr lang="ro-RO" sz="1200" dirty="0">
                <a:latin typeface="Arial" pitchFamily="34" charset="0"/>
                <a:cs typeface="Arial" pitchFamily="34" charset="0"/>
              </a:rPr>
              <a:t> (tribunal);</a:t>
            </a:r>
            <a:endParaRPr lang="en-US" sz="1200" dirty="0">
              <a:latin typeface="Arial" pitchFamily="34" charset="0"/>
              <a:cs typeface="Arial" pitchFamily="34" charset="0"/>
            </a:endParaRPr>
          </a:p>
          <a:p>
            <a:pPr marL="400050" lvl="2" indent="538163" algn="just" eaLnBrk="1" hangingPunct="1">
              <a:spcBef>
                <a:spcPct val="0"/>
              </a:spcBef>
              <a:buFont typeface="+mj-lt"/>
              <a:buAutoNum type="alphaLcParenR"/>
            </a:pPr>
            <a:r>
              <a:rPr lang="ro-RO" sz="1200" dirty="0" err="1">
                <a:latin typeface="Arial" pitchFamily="34" charset="0"/>
                <a:cs typeface="Arial" pitchFamily="34" charset="0"/>
              </a:rPr>
              <a:t>évidence</a:t>
            </a:r>
            <a:r>
              <a:rPr lang="ro-RO" sz="1200" dirty="0">
                <a:latin typeface="Arial" pitchFamily="34" charset="0"/>
                <a:cs typeface="Arial" pitchFamily="34" charset="0"/>
              </a:rPr>
              <a:t> (</a:t>
            </a:r>
            <a:r>
              <a:rPr lang="ro-RO" sz="1200" dirty="0" err="1">
                <a:latin typeface="Arial" pitchFamily="34" charset="0"/>
                <a:cs typeface="Arial" pitchFamily="34" charset="0"/>
              </a:rPr>
              <a:t>dovadǎ</a:t>
            </a:r>
            <a:r>
              <a:rPr lang="ro-RO" sz="1200" dirty="0">
                <a:latin typeface="Arial" pitchFamily="34" charset="0"/>
                <a:cs typeface="Arial" pitchFamily="34" charset="0"/>
              </a:rPr>
              <a:t>)</a:t>
            </a:r>
            <a:r>
              <a:rPr lang="en-US" sz="1200" dirty="0">
                <a:latin typeface="Arial" pitchFamily="34" charset="0"/>
                <a:cs typeface="Arial" pitchFamily="34" charset="0"/>
              </a:rPr>
              <a:t>[…</a:t>
            </a:r>
            <a:r>
              <a:rPr lang="ro-RO" sz="1200" dirty="0">
                <a:latin typeface="Arial" pitchFamily="34" charset="0"/>
                <a:cs typeface="Arial" pitchFamily="34" charset="0"/>
              </a:rPr>
              <a:t>]</a:t>
            </a:r>
          </a:p>
          <a:p>
            <a:pPr marL="0" lvl="1" indent="538163" algn="just" eaLnBrk="1" hangingPunct="1">
              <a:spcBef>
                <a:spcPct val="0"/>
              </a:spcBef>
              <a:buFont typeface="+mj-lt"/>
              <a:buAutoNum type="arabicPeriod"/>
            </a:pPr>
            <a:r>
              <a:rPr lang="ro-RO" sz="1200" dirty="0">
                <a:latin typeface="Arial" pitchFamily="34" charset="0"/>
                <a:cs typeface="Arial" pitchFamily="34" charset="0"/>
              </a:rPr>
              <a:t>Comerț, </a:t>
            </a:r>
            <a:r>
              <a:rPr lang="ro-RO" sz="1200" dirty="0" err="1">
                <a:latin typeface="Arial" pitchFamily="34" charset="0"/>
                <a:cs typeface="Arial" pitchFamily="34" charset="0"/>
              </a:rPr>
              <a:t>artǎ</a:t>
            </a:r>
            <a:r>
              <a:rPr lang="ro-RO" sz="1200" dirty="0">
                <a:latin typeface="Arial" pitchFamily="34" charset="0"/>
                <a:cs typeface="Arial" pitchFamily="34" charset="0"/>
              </a:rPr>
              <a:t>, </a:t>
            </a:r>
            <a:r>
              <a:rPr lang="ro-RO" sz="1200" dirty="0" err="1">
                <a:latin typeface="Arial" pitchFamily="34" charset="0"/>
                <a:cs typeface="Arial" pitchFamily="34" charset="0"/>
              </a:rPr>
              <a:t>ştiințǎ</a:t>
            </a:r>
            <a:r>
              <a:rPr lang="ro-RO" sz="1200" dirty="0">
                <a:latin typeface="Arial" pitchFamily="34" charset="0"/>
                <a:cs typeface="Arial" pitchFamily="34" charset="0"/>
              </a:rPr>
              <a:t>, </a:t>
            </a:r>
            <a:r>
              <a:rPr lang="ro-RO" sz="1200" dirty="0" err="1">
                <a:latin typeface="Arial" pitchFamily="34" charset="0"/>
                <a:cs typeface="Arial" pitchFamily="34" charset="0"/>
              </a:rPr>
              <a:t>literaturǎ</a:t>
            </a:r>
            <a:endParaRPr lang="ro-RO" sz="1200" dirty="0">
              <a:latin typeface="Arial" pitchFamily="34" charset="0"/>
              <a:cs typeface="Arial" pitchFamily="34" charset="0"/>
            </a:endParaRPr>
          </a:p>
          <a:p>
            <a:pPr marL="400050" lvl="2" indent="538163" algn="just" eaLnBrk="1" hangingPunct="1">
              <a:spcBef>
                <a:spcPct val="0"/>
              </a:spcBef>
              <a:buFont typeface="+mj-lt"/>
              <a:buAutoNum type="alphaLcParenR"/>
            </a:pPr>
            <a:r>
              <a:rPr lang="fr-FR" sz="1200" dirty="0">
                <a:latin typeface="Arial" pitchFamily="34" charset="0"/>
                <a:cs typeface="Arial" pitchFamily="34" charset="0"/>
              </a:rPr>
              <a:t>peintre (</a:t>
            </a:r>
            <a:r>
              <a:rPr lang="fr-FR" sz="1200" dirty="0" err="1">
                <a:latin typeface="Arial" pitchFamily="34" charset="0"/>
                <a:cs typeface="Arial" pitchFamily="34" charset="0"/>
              </a:rPr>
              <a:t>pictor</a:t>
            </a:r>
            <a:r>
              <a:rPr lang="fr-FR" sz="1200" dirty="0">
                <a:latin typeface="Arial" pitchFamily="34" charset="0"/>
                <a:cs typeface="Arial" pitchFamily="34" charset="0"/>
              </a:rPr>
              <a:t>);</a:t>
            </a:r>
          </a:p>
          <a:p>
            <a:pPr marL="400050" lvl="2" indent="538163" algn="just" eaLnBrk="1" hangingPunct="1">
              <a:spcBef>
                <a:spcPct val="0"/>
              </a:spcBef>
              <a:buFont typeface="+mj-lt"/>
              <a:buAutoNum type="alphaLcParenR"/>
            </a:pPr>
            <a:r>
              <a:rPr lang="fr-FR" sz="1200" dirty="0">
                <a:latin typeface="Arial" pitchFamily="34" charset="0"/>
                <a:cs typeface="Arial" pitchFamily="34" charset="0"/>
              </a:rPr>
              <a:t>étudier (a </a:t>
            </a:r>
            <a:r>
              <a:rPr lang="fr-FR" sz="1200" dirty="0" err="1">
                <a:latin typeface="Arial" pitchFamily="34" charset="0"/>
                <a:cs typeface="Arial" pitchFamily="34" charset="0"/>
              </a:rPr>
              <a:t>studia</a:t>
            </a:r>
            <a:r>
              <a:rPr lang="fr-FR" sz="1200" dirty="0">
                <a:latin typeface="Arial" pitchFamily="34" charset="0"/>
                <a:cs typeface="Arial" pitchFamily="34" charset="0"/>
              </a:rPr>
              <a:t>);</a:t>
            </a:r>
          </a:p>
          <a:p>
            <a:pPr marL="400050" lvl="2" indent="538163" algn="just" eaLnBrk="1" hangingPunct="1">
              <a:spcBef>
                <a:spcPct val="0"/>
              </a:spcBef>
              <a:buFont typeface="+mj-lt"/>
              <a:buAutoNum type="alphaLcParenR"/>
            </a:pPr>
            <a:r>
              <a:rPr lang="fr-FR" sz="1200" dirty="0">
                <a:latin typeface="Arial" pitchFamily="34" charset="0"/>
                <a:cs typeface="Arial" pitchFamily="34" charset="0"/>
              </a:rPr>
              <a:t>vrai (</a:t>
            </a:r>
            <a:r>
              <a:rPr lang="fr-FR" sz="1200" dirty="0" err="1">
                <a:latin typeface="Arial" pitchFamily="34" charset="0"/>
                <a:cs typeface="Arial" pitchFamily="34" charset="0"/>
              </a:rPr>
              <a:t>adevărat</a:t>
            </a:r>
            <a:r>
              <a:rPr lang="fr-FR" sz="1200" dirty="0">
                <a:latin typeface="Arial" pitchFamily="34" charset="0"/>
                <a:cs typeface="Arial" pitchFamily="34" charset="0"/>
              </a:rPr>
              <a:t>).[…]</a:t>
            </a:r>
          </a:p>
        </p:txBody>
      </p:sp>
      <p:sp>
        <p:nvSpPr>
          <p:cNvPr id="4099" name="Rectangle 4"/>
          <p:cNvSpPr>
            <a:spLocks noChangeArrowheads="1"/>
          </p:cNvSpPr>
          <p:nvPr/>
        </p:nvSpPr>
        <p:spPr bwMode="auto">
          <a:xfrm>
            <a:off x="539750" y="260350"/>
            <a:ext cx="7848600"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2 </a:t>
            </a:r>
          </a:p>
          <a:p>
            <a:r>
              <a:rPr lang="ro-RO" sz="1000" dirty="0"/>
              <a:t>Proba de evaluare a competențelor digitale  - document de lucru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path" presetSubtype="0" accel="50000" decel="50000" fill="hold" nodeType="clickEffect">
                                  <p:stCondLst>
                                    <p:cond delay="0"/>
                                  </p:stCondLst>
                                  <p:childTnLst>
                                    <p:animMotion origin="layout" path="M 0 0 L 0.167 0 L 0.21 0.167 L -0.04 0.167 L 0 0 Z" pathEditMode="relative" ptsTypes="">
                                      <p:cBhvr>
                                        <p:cTn id="6" dur="3000" fill="hold"/>
                                        <p:tgtEl>
                                          <p:spTgt spid="4098">
                                            <p:txEl>
                                              <p:pRg st="1" end="1"/>
                                            </p:txEl>
                                          </p:spTgt>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8" presetClass="path" presetSubtype="0" accel="50000" decel="50000" fill="hold" grpId="0" nodeType="clickEffect">
                                  <p:stCondLst>
                                    <p:cond delay="0"/>
                                  </p:stCondLst>
                                  <p:childTnLst>
                                    <p:animMotion origin="layout" path="M 0 0 L 0.167 0 L 0.21 0.167 L -0.04 0.167 L 0 0 Z" pathEditMode="relative" ptsTypes="">
                                      <p:cBhvr>
                                        <p:cTn id="10" dur="2000" fill="hold"/>
                                        <p:tgtEl>
                                          <p:spTgt spid="4098">
                                            <p:txEl>
                                              <p:pRg st="0" end="0"/>
                                            </p:txEl>
                                          </p:spTgt>
                                        </p:tgtEl>
                                        <p:attrNameLst>
                                          <p:attrName>ppt_x</p:attrName>
                                          <p:attrName>ppt_y</p:attrName>
                                        </p:attrNameLst>
                                      </p:cBhvr>
                                    </p:animMotion>
                                  </p:childTnLst>
                                </p:cTn>
                              </p:par>
                              <p:par>
                                <p:cTn id="11" presetID="8" presetClass="path" presetSubtype="0" accel="50000" decel="50000" fill="hold" grpId="0" nodeType="withEffect">
                                  <p:stCondLst>
                                    <p:cond delay="0"/>
                                  </p:stCondLst>
                                  <p:childTnLst>
                                    <p:animMotion origin="layout" path="M 0 0 L 0.167 0 L 0.21 0.167 L -0.04 0.167 L 0 0 Z" pathEditMode="relative" ptsTypes="">
                                      <p:cBhvr>
                                        <p:cTn id="12" dur="2000" fill="hold"/>
                                        <p:tgtEl>
                                          <p:spTgt spid="4098">
                                            <p:txEl>
                                              <p:pRg st="1" end="1"/>
                                            </p:txEl>
                                          </p:spTgt>
                                        </p:tgtEl>
                                        <p:attrNameLst>
                                          <p:attrName>ppt_x</p:attrName>
                                          <p:attrName>ppt_y</p:attrName>
                                        </p:attrNameLst>
                                      </p:cBhvr>
                                    </p:animMotion>
                                  </p:childTnLst>
                                </p:cTn>
                              </p:par>
                              <p:par>
                                <p:cTn id="13" presetID="8" presetClass="path" presetSubtype="0" accel="50000" decel="50000" fill="hold" grpId="0" nodeType="withEffect">
                                  <p:stCondLst>
                                    <p:cond delay="0"/>
                                  </p:stCondLst>
                                  <p:childTnLst>
                                    <p:animMotion origin="layout" path="M 0 0 L 0.167 0 L 0.21 0.167 L -0.04 0.167 L 0 0 Z" pathEditMode="relative" ptsTypes="">
                                      <p:cBhvr>
                                        <p:cTn id="14" dur="2000" fill="hold"/>
                                        <p:tgtEl>
                                          <p:spTgt spid="4098">
                                            <p:txEl>
                                              <p:pRg st="2" end="2"/>
                                            </p:txEl>
                                          </p:spTgt>
                                        </p:tgtEl>
                                        <p:attrNameLst>
                                          <p:attrName>ppt_x</p:attrName>
                                          <p:attrName>ppt_y</p:attrName>
                                        </p:attrNameLst>
                                      </p:cBhvr>
                                    </p:animMotion>
                                  </p:childTnLst>
                                </p:cTn>
                              </p:par>
                              <p:par>
                                <p:cTn id="15" presetID="8" presetClass="path" presetSubtype="0" accel="50000" decel="50000" fill="hold" grpId="0" nodeType="withEffect">
                                  <p:stCondLst>
                                    <p:cond delay="0"/>
                                  </p:stCondLst>
                                  <p:childTnLst>
                                    <p:animMotion origin="layout" path="M 0 0 L 0.167 0 L 0.21 0.167 L -0.04 0.167 L 0 0 Z" pathEditMode="relative" ptsTypes="">
                                      <p:cBhvr>
                                        <p:cTn id="16" dur="2000" fill="hold"/>
                                        <p:tgtEl>
                                          <p:spTgt spid="4098">
                                            <p:txEl>
                                              <p:pRg st="3" end="3"/>
                                            </p:txEl>
                                          </p:spTgt>
                                        </p:tgtEl>
                                        <p:attrNameLst>
                                          <p:attrName>ppt_x</p:attrName>
                                          <p:attrName>ppt_y</p:attrName>
                                        </p:attrNameLst>
                                      </p:cBhvr>
                                    </p:animMotion>
                                  </p:childTnLst>
                                </p:cTn>
                              </p:par>
                              <p:par>
                                <p:cTn id="17" presetID="8" presetClass="path" presetSubtype="0" accel="50000" decel="50000" fill="hold" grpId="0" nodeType="withEffect">
                                  <p:stCondLst>
                                    <p:cond delay="0"/>
                                  </p:stCondLst>
                                  <p:childTnLst>
                                    <p:animMotion origin="layout" path="M 0 0 L 0.167 0 L 0.21 0.167 L -0.04 0.167 L 0 0 Z" pathEditMode="relative" ptsTypes="">
                                      <p:cBhvr>
                                        <p:cTn id="18" dur="2000" fill="hold"/>
                                        <p:tgtEl>
                                          <p:spTgt spid="4098">
                                            <p:txEl>
                                              <p:pRg st="4" end="4"/>
                                            </p:txEl>
                                          </p:spTgt>
                                        </p:tgtEl>
                                        <p:attrNameLst>
                                          <p:attrName>ppt_x</p:attrName>
                                          <p:attrName>ppt_y</p:attrName>
                                        </p:attrNameLst>
                                      </p:cBhvr>
                                    </p:animMotion>
                                  </p:childTnLst>
                                </p:cTn>
                              </p:par>
                              <p:par>
                                <p:cTn id="19" presetID="8" presetClass="path" presetSubtype="0" accel="50000" decel="50000" fill="hold" grpId="0" nodeType="withEffect">
                                  <p:stCondLst>
                                    <p:cond delay="0"/>
                                  </p:stCondLst>
                                  <p:childTnLst>
                                    <p:animMotion origin="layout" path="M 0 0 L 0.167 0 L 0.21 0.167 L -0.04 0.167 L 0 0 Z" pathEditMode="relative" ptsTypes="">
                                      <p:cBhvr>
                                        <p:cTn id="20" dur="2000" fill="hold"/>
                                        <p:tgtEl>
                                          <p:spTgt spid="4098">
                                            <p:txEl>
                                              <p:pRg st="5" end="5"/>
                                            </p:txEl>
                                          </p:spTgt>
                                        </p:tgtEl>
                                        <p:attrNameLst>
                                          <p:attrName>ppt_x</p:attrName>
                                          <p:attrName>ppt_y</p:attrName>
                                        </p:attrNameLst>
                                      </p:cBhvr>
                                    </p:animMotion>
                                  </p:childTnLst>
                                </p:cTn>
                              </p:par>
                              <p:par>
                                <p:cTn id="21" presetID="8" presetClass="path" presetSubtype="0" accel="50000" decel="50000" fill="hold" grpId="0" nodeType="withEffect">
                                  <p:stCondLst>
                                    <p:cond delay="0"/>
                                  </p:stCondLst>
                                  <p:childTnLst>
                                    <p:animMotion origin="layout" path="M 0 0 L 0.167 0 L 0.21 0.167 L -0.04 0.167 L 0 0 Z" pathEditMode="relative" ptsTypes="">
                                      <p:cBhvr>
                                        <p:cTn id="22" dur="2000" fill="hold"/>
                                        <p:tgtEl>
                                          <p:spTgt spid="4098">
                                            <p:txEl>
                                              <p:pRg st="6" end="6"/>
                                            </p:txEl>
                                          </p:spTgt>
                                        </p:tgtEl>
                                        <p:attrNameLst>
                                          <p:attrName>ppt_x</p:attrName>
                                          <p:attrName>ppt_y</p:attrName>
                                        </p:attrNameLst>
                                      </p:cBhvr>
                                    </p:animMotion>
                                  </p:childTnLst>
                                </p:cTn>
                              </p:par>
                              <p:par>
                                <p:cTn id="23" presetID="8" presetClass="path" presetSubtype="0" accel="50000" decel="50000" fill="hold" grpId="0" nodeType="withEffect">
                                  <p:stCondLst>
                                    <p:cond delay="0"/>
                                  </p:stCondLst>
                                  <p:childTnLst>
                                    <p:animMotion origin="layout" path="M 0 0 L 0.167 0 L 0.21 0.167 L -0.04 0.167 L 0 0 Z" pathEditMode="relative" ptsTypes="">
                                      <p:cBhvr>
                                        <p:cTn id="24" dur="2000" fill="hold"/>
                                        <p:tgtEl>
                                          <p:spTgt spid="4098">
                                            <p:txEl>
                                              <p:pRg st="7" end="7"/>
                                            </p:txEl>
                                          </p:spTgt>
                                        </p:tgtEl>
                                        <p:attrNameLst>
                                          <p:attrName>ppt_x</p:attrName>
                                          <p:attrName>ppt_y</p:attrName>
                                        </p:attrNameLst>
                                      </p:cBhvr>
                                    </p:animMotion>
                                  </p:childTnLst>
                                </p:cTn>
                              </p:par>
                              <p:par>
                                <p:cTn id="25" presetID="8" presetClass="path" presetSubtype="0" accel="50000" decel="50000" fill="hold" grpId="0" nodeType="withEffect">
                                  <p:stCondLst>
                                    <p:cond delay="0"/>
                                  </p:stCondLst>
                                  <p:childTnLst>
                                    <p:animMotion origin="layout" path="M 0 0 L 0.167 0 L 0.21 0.167 L -0.04 0.167 L 0 0 Z" pathEditMode="relative" ptsTypes="">
                                      <p:cBhvr>
                                        <p:cTn id="26" dur="2000" fill="hold"/>
                                        <p:tgtEl>
                                          <p:spTgt spid="4098">
                                            <p:txEl>
                                              <p:pRg st="8" end="8"/>
                                            </p:txEl>
                                          </p:spTgt>
                                        </p:tgtEl>
                                        <p:attrNameLst>
                                          <p:attrName>ppt_x</p:attrName>
                                          <p:attrName>ppt_y</p:attrName>
                                        </p:attrNameLst>
                                      </p:cBhvr>
                                    </p:animMotion>
                                  </p:childTnLst>
                                </p:cTn>
                              </p:par>
                              <p:par>
                                <p:cTn id="27" presetID="8" presetClass="path" presetSubtype="0" accel="50000" decel="50000" fill="hold" grpId="0" nodeType="withEffect">
                                  <p:stCondLst>
                                    <p:cond delay="0"/>
                                  </p:stCondLst>
                                  <p:childTnLst>
                                    <p:animMotion origin="layout" path="M 0 0 L 0.167 0 L 0.21 0.167 L -0.04 0.167 L 0 0 Z" pathEditMode="relative" ptsTypes="">
                                      <p:cBhvr>
                                        <p:cTn id="28" dur="2000" fill="hold"/>
                                        <p:tgtEl>
                                          <p:spTgt spid="4098">
                                            <p:txEl>
                                              <p:pRg st="9" end="9"/>
                                            </p:txEl>
                                          </p:spTgt>
                                        </p:tgtEl>
                                        <p:attrNameLst>
                                          <p:attrName>ppt_x</p:attrName>
                                          <p:attrName>ppt_y</p:attrName>
                                        </p:attrNameLst>
                                      </p:cBhvr>
                                    </p:animMotion>
                                  </p:childTnLst>
                                </p:cTn>
                              </p:par>
                              <p:par>
                                <p:cTn id="29" presetID="8" presetClass="path" presetSubtype="0" accel="50000" decel="50000" fill="hold" grpId="0" nodeType="withEffect">
                                  <p:stCondLst>
                                    <p:cond delay="0"/>
                                  </p:stCondLst>
                                  <p:childTnLst>
                                    <p:animMotion origin="layout" path="M 0 0 L 0.167 0 L 0.21 0.167 L -0.04 0.167 L 0 0 Z" pathEditMode="relative" ptsTypes="">
                                      <p:cBhvr>
                                        <p:cTn id="30" dur="2000" fill="hold"/>
                                        <p:tgtEl>
                                          <p:spTgt spid="4098">
                                            <p:txEl>
                                              <p:pRg st="10" end="10"/>
                                            </p:txEl>
                                          </p:spTgt>
                                        </p:tgtEl>
                                        <p:attrNameLst>
                                          <p:attrName>ppt_x</p:attrName>
                                          <p:attrName>ppt_y</p:attrName>
                                        </p:attrNameLst>
                                      </p:cBhvr>
                                    </p:animMotion>
                                  </p:childTnLst>
                                </p:cTn>
                              </p:par>
                              <p:par>
                                <p:cTn id="31" presetID="8" presetClass="path" presetSubtype="0" accel="50000" decel="50000" fill="hold" grpId="0" nodeType="withEffect">
                                  <p:stCondLst>
                                    <p:cond delay="0"/>
                                  </p:stCondLst>
                                  <p:childTnLst>
                                    <p:animMotion origin="layout" path="M 0 0 L 0.167 0 L 0.21 0.167 L -0.04 0.167 L 0 0 Z" pathEditMode="relative" ptsTypes="">
                                      <p:cBhvr>
                                        <p:cTn id="32" dur="2000" fill="hold"/>
                                        <p:tgtEl>
                                          <p:spTgt spid="4098">
                                            <p:txEl>
                                              <p:pRg st="11" end="11"/>
                                            </p:txEl>
                                          </p:spTgt>
                                        </p:tgtEl>
                                        <p:attrNameLst>
                                          <p:attrName>ppt_x</p:attrName>
                                          <p:attrName>ppt_y</p:attrName>
                                        </p:attrNameLst>
                                      </p:cBhvr>
                                    </p:animMotion>
                                  </p:childTnLst>
                                </p:cTn>
                              </p:par>
                            </p:childTnLst>
                          </p:cTn>
                        </p:par>
                      </p:childTnLst>
                    </p:cTn>
                  </p:par>
                  <p:par>
                    <p:cTn id="33" fill="hold">
                      <p:stCondLst>
                        <p:cond delay="indefinite"/>
                      </p:stCondLst>
                      <p:childTnLst>
                        <p:par>
                          <p:cTn id="34" fill="hold">
                            <p:stCondLst>
                              <p:cond delay="0"/>
                            </p:stCondLst>
                            <p:childTnLst>
                              <p:par>
                                <p:cTn id="35" presetID="8" presetClass="path" presetSubtype="0" accel="50000" decel="50000" fill="hold" nodeType="clickEffect">
                                  <p:stCondLst>
                                    <p:cond delay="0"/>
                                  </p:stCondLst>
                                  <p:childTnLst>
                                    <p:animMotion origin="layout" path="M 0 0 L 0.167 0 L 0.21 0.167 L -0.04 0.167 L 0 0 Z" pathEditMode="relative" ptsTypes="">
                                      <p:cBhvr>
                                        <p:cTn id="36" dur="2000" fill="hold"/>
                                        <p:tgtEl>
                                          <p:spTgt spid="4098">
                                            <p:txEl>
                                              <p:pRg st="0" end="0"/>
                                            </p:txEl>
                                          </p:spTgt>
                                        </p:tgtEl>
                                        <p:attrNameLst>
                                          <p:attrName>ppt_x</p:attrName>
                                          <p:attrName>ppt_y</p:attrName>
                                        </p:attrNameLst>
                                      </p:cBhvr>
                                    </p:animMotion>
                                  </p:childTnLst>
                                </p:cTn>
                              </p:par>
                              <p:par>
                                <p:cTn id="37" presetID="8" presetClass="path" presetSubtype="0" accel="50000" decel="50000" fill="hold" nodeType="withEffect">
                                  <p:stCondLst>
                                    <p:cond delay="0"/>
                                  </p:stCondLst>
                                  <p:childTnLst>
                                    <p:animMotion origin="layout" path="M 0 0 L 0.167 0 L 0.21 0.167 L -0.04 0.167 L 0 0 Z" pathEditMode="relative" ptsTypes="">
                                      <p:cBhvr>
                                        <p:cTn id="38" dur="2000" fill="hold"/>
                                        <p:tgtEl>
                                          <p:spTgt spid="4098">
                                            <p:txEl>
                                              <p:pRg st="1" end="1"/>
                                            </p:txEl>
                                          </p:spTgt>
                                        </p:tgtEl>
                                        <p:attrNameLst>
                                          <p:attrName>ppt_x</p:attrName>
                                          <p:attrName>ppt_y</p:attrName>
                                        </p:attrNameLst>
                                      </p:cBhvr>
                                    </p:animMotion>
                                  </p:childTnLst>
                                </p:cTn>
                              </p:par>
                              <p:par>
                                <p:cTn id="39" presetID="8" presetClass="path" presetSubtype="0" accel="50000" decel="50000" fill="hold" nodeType="withEffect">
                                  <p:stCondLst>
                                    <p:cond delay="0"/>
                                  </p:stCondLst>
                                  <p:childTnLst>
                                    <p:animMotion origin="layout" path="M 0 0 L 0.167 0 L 0.21 0.167 L -0.04 0.167 L 0 0 Z" pathEditMode="relative" ptsTypes="">
                                      <p:cBhvr>
                                        <p:cTn id="40" dur="2000" fill="hold"/>
                                        <p:tgtEl>
                                          <p:spTgt spid="4098">
                                            <p:txEl>
                                              <p:pRg st="2" end="2"/>
                                            </p:txEl>
                                          </p:spTgt>
                                        </p:tgtEl>
                                        <p:attrNameLst>
                                          <p:attrName>ppt_x</p:attrName>
                                          <p:attrName>ppt_y</p:attrName>
                                        </p:attrNameLst>
                                      </p:cBhvr>
                                    </p:animMotion>
                                  </p:childTnLst>
                                </p:cTn>
                              </p:par>
                              <p:par>
                                <p:cTn id="41" presetID="8" presetClass="path" presetSubtype="0" accel="50000" decel="50000" fill="hold" nodeType="withEffect">
                                  <p:stCondLst>
                                    <p:cond delay="0"/>
                                  </p:stCondLst>
                                  <p:childTnLst>
                                    <p:animMotion origin="layout" path="M 0 0 L 0.167 0 L 0.21 0.167 L -0.04 0.167 L 0 0 Z" pathEditMode="relative" ptsTypes="">
                                      <p:cBhvr>
                                        <p:cTn id="42" dur="2000" fill="hold"/>
                                        <p:tgtEl>
                                          <p:spTgt spid="4098">
                                            <p:txEl>
                                              <p:pRg st="3" end="3"/>
                                            </p:txEl>
                                          </p:spTgt>
                                        </p:tgtEl>
                                        <p:attrNameLst>
                                          <p:attrName>ppt_x</p:attrName>
                                          <p:attrName>ppt_y</p:attrName>
                                        </p:attrNameLst>
                                      </p:cBhvr>
                                    </p:animMotion>
                                  </p:childTnLst>
                                </p:cTn>
                              </p:par>
                            </p:childTnLst>
                          </p:cTn>
                        </p:par>
                      </p:childTnLst>
                    </p:cTn>
                  </p:par>
                  <p:par>
                    <p:cTn id="43" fill="hold">
                      <p:stCondLst>
                        <p:cond delay="indefinite"/>
                      </p:stCondLst>
                      <p:childTnLst>
                        <p:par>
                          <p:cTn id="44" fill="hold">
                            <p:stCondLst>
                              <p:cond delay="0"/>
                            </p:stCondLst>
                            <p:childTnLst>
                              <p:par>
                                <p:cTn id="45" presetID="8" presetClass="path" presetSubtype="0" accel="50000" decel="50000" fill="hold" grpId="1" nodeType="clickEffect">
                                  <p:stCondLst>
                                    <p:cond delay="0"/>
                                  </p:stCondLst>
                                  <p:childTnLst>
                                    <p:animMotion origin="layout" path="M 0 0 L 0.167 0 L 0.21 0.167 L -0.04 0.167 L 0 0 Z" pathEditMode="relative" ptsTypes="">
                                      <p:cBhvr>
                                        <p:cTn id="46" dur="2000" fill="hold"/>
                                        <p:tgtEl>
                                          <p:spTgt spid="4098">
                                            <p:txEl>
                                              <p:pRg st="0" end="0"/>
                                            </p:txEl>
                                          </p:spTgt>
                                        </p:tgtEl>
                                        <p:attrNameLst>
                                          <p:attrName>ppt_x</p:attrName>
                                          <p:attrName>ppt_y</p:attrName>
                                        </p:attrNameLst>
                                      </p:cBhvr>
                                    </p:animMotion>
                                  </p:childTnLst>
                                </p:cTn>
                              </p:par>
                              <p:par>
                                <p:cTn id="47" presetID="8" presetClass="path" presetSubtype="0" accel="50000" decel="50000" fill="hold" grpId="1" nodeType="withEffect">
                                  <p:stCondLst>
                                    <p:cond delay="0"/>
                                  </p:stCondLst>
                                  <p:childTnLst>
                                    <p:animMotion origin="layout" path="M 0 0 L 0.167 0 L 0.21 0.167 L -0.04 0.167 L 0 0 Z" pathEditMode="relative" ptsTypes="">
                                      <p:cBhvr>
                                        <p:cTn id="48" dur="2000" fill="hold"/>
                                        <p:tgtEl>
                                          <p:spTgt spid="4098">
                                            <p:txEl>
                                              <p:pRg st="1" end="1"/>
                                            </p:txEl>
                                          </p:spTgt>
                                        </p:tgtEl>
                                        <p:attrNameLst>
                                          <p:attrName>ppt_x</p:attrName>
                                          <p:attrName>ppt_y</p:attrName>
                                        </p:attrNameLst>
                                      </p:cBhvr>
                                    </p:animMotion>
                                  </p:childTnLst>
                                </p:cTn>
                              </p:par>
                              <p:par>
                                <p:cTn id="49" presetID="8" presetClass="path" presetSubtype="0" accel="50000" decel="50000" fill="hold" grpId="1" nodeType="withEffect">
                                  <p:stCondLst>
                                    <p:cond delay="0"/>
                                  </p:stCondLst>
                                  <p:childTnLst>
                                    <p:animMotion origin="layout" path="M 0 0 L 0.167 0 L 0.21 0.167 L -0.04 0.167 L 0 0 Z" pathEditMode="relative" ptsTypes="">
                                      <p:cBhvr>
                                        <p:cTn id="50" dur="2000" fill="hold"/>
                                        <p:tgtEl>
                                          <p:spTgt spid="4098">
                                            <p:txEl>
                                              <p:pRg st="2" end="2"/>
                                            </p:txEl>
                                          </p:spTgt>
                                        </p:tgtEl>
                                        <p:attrNameLst>
                                          <p:attrName>ppt_x</p:attrName>
                                          <p:attrName>ppt_y</p:attrName>
                                        </p:attrNameLst>
                                      </p:cBhvr>
                                    </p:animMotion>
                                  </p:childTnLst>
                                </p:cTn>
                              </p:par>
                              <p:par>
                                <p:cTn id="51" presetID="8" presetClass="path" presetSubtype="0" accel="50000" decel="50000" fill="hold" grpId="1" nodeType="withEffect">
                                  <p:stCondLst>
                                    <p:cond delay="0"/>
                                  </p:stCondLst>
                                  <p:childTnLst>
                                    <p:animMotion origin="layout" path="M 0 0 L 0.167 0 L 0.21 0.167 L -0.04 0.167 L 0 0 Z" pathEditMode="relative" ptsTypes="">
                                      <p:cBhvr>
                                        <p:cTn id="52" dur="2000" fill="hold"/>
                                        <p:tgtEl>
                                          <p:spTgt spid="4098">
                                            <p:txEl>
                                              <p:pRg st="3" end="3"/>
                                            </p:txEl>
                                          </p:spTgt>
                                        </p:tgtEl>
                                        <p:attrNameLst>
                                          <p:attrName>ppt_x</p:attrName>
                                          <p:attrName>ppt_y</p:attrName>
                                        </p:attrNameLst>
                                      </p:cBhvr>
                                    </p:animMotion>
                                  </p:childTnLst>
                                </p:cTn>
                              </p:par>
                              <p:par>
                                <p:cTn id="53" presetID="8" presetClass="path" presetSubtype="0" accel="50000" decel="50000" fill="hold" grpId="1" nodeType="withEffect">
                                  <p:stCondLst>
                                    <p:cond delay="0"/>
                                  </p:stCondLst>
                                  <p:childTnLst>
                                    <p:animMotion origin="layout" path="M 0 0 L 0.167 0 L 0.21 0.167 L -0.04 0.167 L 0 0 Z" pathEditMode="relative" ptsTypes="">
                                      <p:cBhvr>
                                        <p:cTn id="54" dur="2000" fill="hold"/>
                                        <p:tgtEl>
                                          <p:spTgt spid="4098">
                                            <p:txEl>
                                              <p:pRg st="4" end="4"/>
                                            </p:txEl>
                                          </p:spTgt>
                                        </p:tgtEl>
                                        <p:attrNameLst>
                                          <p:attrName>ppt_x</p:attrName>
                                          <p:attrName>ppt_y</p:attrName>
                                        </p:attrNameLst>
                                      </p:cBhvr>
                                    </p:animMotion>
                                  </p:childTnLst>
                                </p:cTn>
                              </p:par>
                              <p:par>
                                <p:cTn id="55" presetID="8" presetClass="path" presetSubtype="0" accel="50000" decel="50000" fill="hold" grpId="1" nodeType="withEffect">
                                  <p:stCondLst>
                                    <p:cond delay="0"/>
                                  </p:stCondLst>
                                  <p:childTnLst>
                                    <p:animMotion origin="layout" path="M 0 0 L 0.167 0 L 0.21 0.167 L -0.04 0.167 L 0 0 Z" pathEditMode="relative" ptsTypes="">
                                      <p:cBhvr>
                                        <p:cTn id="56" dur="2000" fill="hold"/>
                                        <p:tgtEl>
                                          <p:spTgt spid="4098">
                                            <p:txEl>
                                              <p:pRg st="5" end="5"/>
                                            </p:txEl>
                                          </p:spTgt>
                                        </p:tgtEl>
                                        <p:attrNameLst>
                                          <p:attrName>ppt_x</p:attrName>
                                          <p:attrName>ppt_y</p:attrName>
                                        </p:attrNameLst>
                                      </p:cBhvr>
                                    </p:animMotion>
                                  </p:childTnLst>
                                </p:cTn>
                              </p:par>
                              <p:par>
                                <p:cTn id="57" presetID="8" presetClass="path" presetSubtype="0" accel="50000" decel="50000" fill="hold" grpId="1" nodeType="withEffect">
                                  <p:stCondLst>
                                    <p:cond delay="0"/>
                                  </p:stCondLst>
                                  <p:childTnLst>
                                    <p:animMotion origin="layout" path="M 0 0 L 0.167 0 L 0.21 0.167 L -0.04 0.167 L 0 0 Z" pathEditMode="relative" ptsTypes="">
                                      <p:cBhvr>
                                        <p:cTn id="58" dur="2000" fill="hold"/>
                                        <p:tgtEl>
                                          <p:spTgt spid="4098">
                                            <p:txEl>
                                              <p:pRg st="6" end="6"/>
                                            </p:txEl>
                                          </p:spTgt>
                                        </p:tgtEl>
                                        <p:attrNameLst>
                                          <p:attrName>ppt_x</p:attrName>
                                          <p:attrName>ppt_y</p:attrName>
                                        </p:attrNameLst>
                                      </p:cBhvr>
                                    </p:animMotion>
                                  </p:childTnLst>
                                </p:cTn>
                              </p:par>
                              <p:par>
                                <p:cTn id="59" presetID="8" presetClass="path" presetSubtype="0" accel="50000" decel="50000" fill="hold" grpId="1" nodeType="withEffect">
                                  <p:stCondLst>
                                    <p:cond delay="0"/>
                                  </p:stCondLst>
                                  <p:childTnLst>
                                    <p:animMotion origin="layout" path="M 0 0 L 0.167 0 L 0.21 0.167 L -0.04 0.167 L 0 0 Z" pathEditMode="relative" ptsTypes="">
                                      <p:cBhvr>
                                        <p:cTn id="60" dur="2000" fill="hold"/>
                                        <p:tgtEl>
                                          <p:spTgt spid="4098">
                                            <p:txEl>
                                              <p:pRg st="7" end="7"/>
                                            </p:txEl>
                                          </p:spTgt>
                                        </p:tgtEl>
                                        <p:attrNameLst>
                                          <p:attrName>ppt_x</p:attrName>
                                          <p:attrName>ppt_y</p:attrName>
                                        </p:attrNameLst>
                                      </p:cBhvr>
                                    </p:animMotion>
                                  </p:childTnLst>
                                </p:cTn>
                              </p:par>
                              <p:par>
                                <p:cTn id="61" presetID="8" presetClass="path" presetSubtype="0" accel="50000" decel="50000" fill="hold" grpId="1" nodeType="withEffect">
                                  <p:stCondLst>
                                    <p:cond delay="0"/>
                                  </p:stCondLst>
                                  <p:childTnLst>
                                    <p:animMotion origin="layout" path="M 0 0 L 0.167 0 L 0.21 0.167 L -0.04 0.167 L 0 0 Z" pathEditMode="relative" ptsTypes="">
                                      <p:cBhvr>
                                        <p:cTn id="62" dur="2000" fill="hold"/>
                                        <p:tgtEl>
                                          <p:spTgt spid="4098">
                                            <p:txEl>
                                              <p:pRg st="8" end="8"/>
                                            </p:txEl>
                                          </p:spTgt>
                                        </p:tgtEl>
                                        <p:attrNameLst>
                                          <p:attrName>ppt_x</p:attrName>
                                          <p:attrName>ppt_y</p:attrName>
                                        </p:attrNameLst>
                                      </p:cBhvr>
                                    </p:animMotion>
                                  </p:childTnLst>
                                </p:cTn>
                              </p:par>
                              <p:par>
                                <p:cTn id="63" presetID="8" presetClass="path" presetSubtype="0" accel="50000" decel="50000" fill="hold" grpId="1" nodeType="withEffect">
                                  <p:stCondLst>
                                    <p:cond delay="0"/>
                                  </p:stCondLst>
                                  <p:childTnLst>
                                    <p:animMotion origin="layout" path="M 0 0 L 0.167 0 L 0.21 0.167 L -0.04 0.167 L 0 0 Z" pathEditMode="relative" ptsTypes="">
                                      <p:cBhvr>
                                        <p:cTn id="64" dur="2000" fill="hold"/>
                                        <p:tgtEl>
                                          <p:spTgt spid="4098">
                                            <p:txEl>
                                              <p:pRg st="9" end="9"/>
                                            </p:txEl>
                                          </p:spTgt>
                                        </p:tgtEl>
                                        <p:attrNameLst>
                                          <p:attrName>ppt_x</p:attrName>
                                          <p:attrName>ppt_y</p:attrName>
                                        </p:attrNameLst>
                                      </p:cBhvr>
                                    </p:animMotion>
                                  </p:childTnLst>
                                </p:cTn>
                              </p:par>
                              <p:par>
                                <p:cTn id="65" presetID="8" presetClass="path" presetSubtype="0" accel="50000" decel="50000" fill="hold" grpId="1" nodeType="withEffect">
                                  <p:stCondLst>
                                    <p:cond delay="0"/>
                                  </p:stCondLst>
                                  <p:childTnLst>
                                    <p:animMotion origin="layout" path="M 0 0 L 0.167 0 L 0.21 0.167 L -0.04 0.167 L 0 0 Z" pathEditMode="relative" ptsTypes="">
                                      <p:cBhvr>
                                        <p:cTn id="66" dur="2000" fill="hold"/>
                                        <p:tgtEl>
                                          <p:spTgt spid="4098">
                                            <p:txEl>
                                              <p:pRg st="10" end="10"/>
                                            </p:txEl>
                                          </p:spTgt>
                                        </p:tgtEl>
                                        <p:attrNameLst>
                                          <p:attrName>ppt_x</p:attrName>
                                          <p:attrName>ppt_y</p:attrName>
                                        </p:attrNameLst>
                                      </p:cBhvr>
                                    </p:animMotion>
                                  </p:childTnLst>
                                </p:cTn>
                              </p:par>
                              <p:par>
                                <p:cTn id="67" presetID="8" presetClass="path" presetSubtype="0" accel="50000" decel="50000" fill="hold" grpId="1" nodeType="withEffect">
                                  <p:stCondLst>
                                    <p:cond delay="0"/>
                                  </p:stCondLst>
                                  <p:childTnLst>
                                    <p:animMotion origin="layout" path="M 0 0 L 0.167 0 L 0.21 0.167 L -0.04 0.167 L 0 0 Z" pathEditMode="relative" ptsTypes="">
                                      <p:cBhvr>
                                        <p:cTn id="68" dur="2000" fill="hold"/>
                                        <p:tgtEl>
                                          <p:spTgt spid="4098">
                                            <p:txEl>
                                              <p:pRg st="11" end="11"/>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build="p"/>
      <p:bldP spid="4098" grpId="1"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TotalTime>
  <Words>332</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LEXIC: ISTORIA CUVINTELOR, DE LA LATINĂ LA LIMBILE MODERNE</vt:lpstr>
      <vt:lpstr>PowerPoint Presentation</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CNEE</dc:creator>
  <cp:lastModifiedBy>elev</cp:lastModifiedBy>
  <cp:revision>79</cp:revision>
  <dcterms:created xsi:type="dcterms:W3CDTF">2010-01-11T15:51:42Z</dcterms:created>
  <dcterms:modified xsi:type="dcterms:W3CDTF">2025-01-15T10:08:40Z</dcterms:modified>
</cp:coreProperties>
</file>