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Lst>
  <p:sldSz cx="9144000" cy="6858000" type="screen4x3"/>
  <p:notesSz cx="6858000" cy="9144000"/>
  <p:defaultTextStyle>
    <a:defPPr>
      <a:defRPr lang="ro-RO"/>
    </a:defPPr>
    <a:lvl1pPr algn="l" rtl="0" fontAlgn="base">
      <a:spcBef>
        <a:spcPct val="0"/>
      </a:spcBef>
      <a:spcAft>
        <a:spcPct val="0"/>
      </a:spcAft>
      <a:defRPr kern="1200">
        <a:solidFill>
          <a:schemeClr val="tx1"/>
        </a:solidFill>
        <a:latin typeface="Arial" charset="0"/>
        <a:ea typeface="+mn-ea"/>
        <a:cs typeface="Arial" charset="0"/>
      </a:defRPr>
    </a:lvl1pPr>
    <a:lvl2pPr marL="457200" algn="l" rtl="0" fontAlgn="base">
      <a:spcBef>
        <a:spcPct val="0"/>
      </a:spcBef>
      <a:spcAft>
        <a:spcPct val="0"/>
      </a:spcAft>
      <a:defRPr kern="1200">
        <a:solidFill>
          <a:schemeClr val="tx1"/>
        </a:solidFill>
        <a:latin typeface="Arial" charset="0"/>
        <a:ea typeface="+mn-ea"/>
        <a:cs typeface="Arial" charset="0"/>
      </a:defRPr>
    </a:lvl2pPr>
    <a:lvl3pPr marL="914400" algn="l" rtl="0" fontAlgn="base">
      <a:spcBef>
        <a:spcPct val="0"/>
      </a:spcBef>
      <a:spcAft>
        <a:spcPct val="0"/>
      </a:spcAft>
      <a:defRPr kern="1200">
        <a:solidFill>
          <a:schemeClr val="tx1"/>
        </a:solidFill>
        <a:latin typeface="Arial" charset="0"/>
        <a:ea typeface="+mn-ea"/>
        <a:cs typeface="Arial" charset="0"/>
      </a:defRPr>
    </a:lvl3pPr>
    <a:lvl4pPr marL="1371600" algn="l" rtl="0" fontAlgn="base">
      <a:spcBef>
        <a:spcPct val="0"/>
      </a:spcBef>
      <a:spcAft>
        <a:spcPct val="0"/>
      </a:spcAft>
      <a:defRPr kern="1200">
        <a:solidFill>
          <a:schemeClr val="tx1"/>
        </a:solidFill>
        <a:latin typeface="Arial" charset="0"/>
        <a:ea typeface="+mn-ea"/>
        <a:cs typeface="Arial" charset="0"/>
      </a:defRPr>
    </a:lvl4pPr>
    <a:lvl5pPr marL="1828800" algn="l"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1446" y="7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slide" Target="slides/slide3.xml"/></Relationships>
</file>

<file path=ppt/media/image1.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ro-RO"/>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ro-RO"/>
          </a:p>
        </p:txBody>
      </p:sp>
      <p:sp>
        <p:nvSpPr>
          <p:cNvPr id="4" name="Date Placeholder 3"/>
          <p:cNvSpPr>
            <a:spLocks noGrp="1"/>
          </p:cNvSpPr>
          <p:nvPr>
            <p:ph type="dt" sz="half" idx="10"/>
          </p:nvPr>
        </p:nvSpPr>
        <p:spPr/>
        <p:txBody>
          <a:bodyPr/>
          <a:lstStyle>
            <a:lvl1pPr>
              <a:defRPr/>
            </a:lvl1pPr>
          </a:lstStyle>
          <a:p>
            <a:pPr>
              <a:defRPr/>
            </a:pPr>
            <a:fld id="{C0D29890-6DC3-48B0-9070-1022838139B6}" type="datetimeFigureOut">
              <a:rPr lang="ro-RO"/>
              <a:pPr>
                <a:defRPr/>
              </a:pPr>
              <a:t>12.05.2022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D1DFE6CC-D951-47AC-A77E-FB10ECD253BE}" type="slidenum">
              <a:rPr lang="ro-RO"/>
              <a:pPr>
                <a:defRPr/>
              </a:pPr>
              <a:t>‹#›</a:t>
            </a:fld>
            <a:endParaRPr lang="ro-RO"/>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10"/>
          </p:nvPr>
        </p:nvSpPr>
        <p:spPr/>
        <p:txBody>
          <a:bodyPr/>
          <a:lstStyle>
            <a:lvl1pPr>
              <a:defRPr/>
            </a:lvl1pPr>
          </a:lstStyle>
          <a:p>
            <a:pPr>
              <a:defRPr/>
            </a:pPr>
            <a:fld id="{D972541B-A1C1-46EA-BFEE-211E30D7BAFF}" type="datetimeFigureOut">
              <a:rPr lang="ro-RO"/>
              <a:pPr>
                <a:defRPr/>
              </a:pPr>
              <a:t>12.05.2022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10B0CD50-FFF3-41F7-8709-C15F05981E0B}" type="slidenum">
              <a:rPr lang="ro-RO"/>
              <a:pPr>
                <a:defRPr/>
              </a:pPr>
              <a:t>‹#›</a:t>
            </a:fld>
            <a:endParaRPr lang="ro-RO"/>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ro-RO"/>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10"/>
          </p:nvPr>
        </p:nvSpPr>
        <p:spPr/>
        <p:txBody>
          <a:bodyPr/>
          <a:lstStyle>
            <a:lvl1pPr>
              <a:defRPr/>
            </a:lvl1pPr>
          </a:lstStyle>
          <a:p>
            <a:pPr>
              <a:defRPr/>
            </a:pPr>
            <a:fld id="{9CD0853B-1C7B-49C0-9BFB-3725C8EF0D98}" type="datetimeFigureOut">
              <a:rPr lang="ro-RO"/>
              <a:pPr>
                <a:defRPr/>
              </a:pPr>
              <a:t>12.05.2022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EC99EB0A-5048-48D8-AC0A-EE049A86654D}" type="slidenum">
              <a:rPr lang="ro-RO"/>
              <a:pPr>
                <a:defRPr/>
              </a:pPr>
              <a:t>‹#›</a:t>
            </a:fld>
            <a:endParaRPr lang="ro-RO"/>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10"/>
          </p:nvPr>
        </p:nvSpPr>
        <p:spPr/>
        <p:txBody>
          <a:bodyPr/>
          <a:lstStyle>
            <a:lvl1pPr>
              <a:defRPr/>
            </a:lvl1pPr>
          </a:lstStyle>
          <a:p>
            <a:pPr>
              <a:defRPr/>
            </a:pPr>
            <a:fld id="{E8782AB4-F2BB-44EC-B82B-3EBD04187F7A}" type="datetimeFigureOut">
              <a:rPr lang="ro-RO"/>
              <a:pPr>
                <a:defRPr/>
              </a:pPr>
              <a:t>12.05.2022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0F57044B-8178-4976-8BA9-FC2BFEFC97D1}" type="slidenum">
              <a:rPr lang="ro-RO"/>
              <a:pPr>
                <a:defRPr/>
              </a:pPr>
              <a:t>‹#›</a:t>
            </a:fld>
            <a:endParaRPr lang="ro-RO"/>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ro-RO"/>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lvl1pPr>
              <a:defRPr/>
            </a:lvl1pPr>
          </a:lstStyle>
          <a:p>
            <a:pPr>
              <a:defRPr/>
            </a:pPr>
            <a:fld id="{79D80455-5CE6-4AC1-88BD-8333149EF9AC}" type="datetimeFigureOut">
              <a:rPr lang="ro-RO"/>
              <a:pPr>
                <a:defRPr/>
              </a:pPr>
              <a:t>12.05.2022</a:t>
            </a:fld>
            <a:endParaRPr lang="ro-RO"/>
          </a:p>
        </p:txBody>
      </p:sp>
      <p:sp>
        <p:nvSpPr>
          <p:cNvPr id="5" name="Footer Placeholder 4"/>
          <p:cNvSpPr>
            <a:spLocks noGrp="1"/>
          </p:cNvSpPr>
          <p:nvPr>
            <p:ph type="ftr" sz="quarter" idx="11"/>
          </p:nvPr>
        </p:nvSpPr>
        <p:spPr/>
        <p:txBody>
          <a:bodyPr/>
          <a:lstStyle>
            <a:lvl1pPr>
              <a:defRPr/>
            </a:lvl1pPr>
          </a:lstStyle>
          <a:p>
            <a:pPr>
              <a:defRPr/>
            </a:pPr>
            <a:endParaRPr lang="ro-RO"/>
          </a:p>
        </p:txBody>
      </p:sp>
      <p:sp>
        <p:nvSpPr>
          <p:cNvPr id="6" name="Slide Number Placeholder 5"/>
          <p:cNvSpPr>
            <a:spLocks noGrp="1"/>
          </p:cNvSpPr>
          <p:nvPr>
            <p:ph type="sldNum" sz="quarter" idx="12"/>
          </p:nvPr>
        </p:nvSpPr>
        <p:spPr/>
        <p:txBody>
          <a:bodyPr/>
          <a:lstStyle>
            <a:lvl1pPr>
              <a:defRPr/>
            </a:lvl1pPr>
          </a:lstStyle>
          <a:p>
            <a:pPr>
              <a:defRPr/>
            </a:pPr>
            <a:fld id="{C1F3A912-52FD-456D-8A1C-D1DCDBCBEE74}" type="slidenum">
              <a:rPr lang="ro-RO"/>
              <a:pPr>
                <a:defRPr/>
              </a:pPr>
              <a:t>‹#›</a:t>
            </a:fld>
            <a:endParaRPr lang="ro-RO"/>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5" name="Date Placeholder 3"/>
          <p:cNvSpPr>
            <a:spLocks noGrp="1"/>
          </p:cNvSpPr>
          <p:nvPr>
            <p:ph type="dt" sz="half" idx="10"/>
          </p:nvPr>
        </p:nvSpPr>
        <p:spPr/>
        <p:txBody>
          <a:bodyPr/>
          <a:lstStyle>
            <a:lvl1pPr>
              <a:defRPr/>
            </a:lvl1pPr>
          </a:lstStyle>
          <a:p>
            <a:pPr>
              <a:defRPr/>
            </a:pPr>
            <a:fld id="{28596456-6817-4AFF-85EC-9500A7C75AAA}" type="datetimeFigureOut">
              <a:rPr lang="ro-RO"/>
              <a:pPr>
                <a:defRPr/>
              </a:pPr>
              <a:t>12.05.2022</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7E0F51D2-7FE9-4C8E-BB32-536F2EEB6348}" type="slidenum">
              <a:rPr lang="ro-RO"/>
              <a:pPr>
                <a:defRPr/>
              </a:pPr>
              <a:t>‹#›</a:t>
            </a:fld>
            <a:endParaRPr lang="ro-RO"/>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ro-RO"/>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7" name="Date Placeholder 3"/>
          <p:cNvSpPr>
            <a:spLocks noGrp="1"/>
          </p:cNvSpPr>
          <p:nvPr>
            <p:ph type="dt" sz="half" idx="10"/>
          </p:nvPr>
        </p:nvSpPr>
        <p:spPr/>
        <p:txBody>
          <a:bodyPr/>
          <a:lstStyle>
            <a:lvl1pPr>
              <a:defRPr/>
            </a:lvl1pPr>
          </a:lstStyle>
          <a:p>
            <a:pPr>
              <a:defRPr/>
            </a:pPr>
            <a:fld id="{3A119FA4-F5D0-44B2-9D23-7D223ADF5661}" type="datetimeFigureOut">
              <a:rPr lang="ro-RO"/>
              <a:pPr>
                <a:defRPr/>
              </a:pPr>
              <a:t>12.05.2022</a:t>
            </a:fld>
            <a:endParaRPr lang="ro-RO"/>
          </a:p>
        </p:txBody>
      </p:sp>
      <p:sp>
        <p:nvSpPr>
          <p:cNvPr id="8" name="Footer Placeholder 4"/>
          <p:cNvSpPr>
            <a:spLocks noGrp="1"/>
          </p:cNvSpPr>
          <p:nvPr>
            <p:ph type="ftr" sz="quarter" idx="11"/>
          </p:nvPr>
        </p:nvSpPr>
        <p:spPr/>
        <p:txBody>
          <a:bodyPr/>
          <a:lstStyle>
            <a:lvl1pPr>
              <a:defRPr/>
            </a:lvl1pPr>
          </a:lstStyle>
          <a:p>
            <a:pPr>
              <a:defRPr/>
            </a:pPr>
            <a:endParaRPr lang="ro-RO"/>
          </a:p>
        </p:txBody>
      </p:sp>
      <p:sp>
        <p:nvSpPr>
          <p:cNvPr id="9" name="Slide Number Placeholder 5"/>
          <p:cNvSpPr>
            <a:spLocks noGrp="1"/>
          </p:cNvSpPr>
          <p:nvPr>
            <p:ph type="sldNum" sz="quarter" idx="12"/>
          </p:nvPr>
        </p:nvSpPr>
        <p:spPr/>
        <p:txBody>
          <a:bodyPr/>
          <a:lstStyle>
            <a:lvl1pPr>
              <a:defRPr/>
            </a:lvl1pPr>
          </a:lstStyle>
          <a:p>
            <a:pPr>
              <a:defRPr/>
            </a:pPr>
            <a:fld id="{A89A5D1B-1467-49DD-9D72-690179A5BCA3}" type="slidenum">
              <a:rPr lang="ro-RO"/>
              <a:pPr>
                <a:defRPr/>
              </a:pPr>
              <a:t>‹#›</a:t>
            </a:fld>
            <a:endParaRPr lang="ro-RO"/>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ro-RO"/>
          </a:p>
        </p:txBody>
      </p:sp>
      <p:sp>
        <p:nvSpPr>
          <p:cNvPr id="3" name="Date Placeholder 3"/>
          <p:cNvSpPr>
            <a:spLocks noGrp="1"/>
          </p:cNvSpPr>
          <p:nvPr>
            <p:ph type="dt" sz="half" idx="10"/>
          </p:nvPr>
        </p:nvSpPr>
        <p:spPr/>
        <p:txBody>
          <a:bodyPr/>
          <a:lstStyle>
            <a:lvl1pPr>
              <a:defRPr/>
            </a:lvl1pPr>
          </a:lstStyle>
          <a:p>
            <a:pPr>
              <a:defRPr/>
            </a:pPr>
            <a:fld id="{75B33203-BBB3-416E-815A-3531CB181416}" type="datetimeFigureOut">
              <a:rPr lang="ro-RO"/>
              <a:pPr>
                <a:defRPr/>
              </a:pPr>
              <a:t>12.05.2022</a:t>
            </a:fld>
            <a:endParaRPr lang="ro-RO"/>
          </a:p>
        </p:txBody>
      </p:sp>
      <p:sp>
        <p:nvSpPr>
          <p:cNvPr id="4" name="Footer Placeholder 4"/>
          <p:cNvSpPr>
            <a:spLocks noGrp="1"/>
          </p:cNvSpPr>
          <p:nvPr>
            <p:ph type="ftr" sz="quarter" idx="11"/>
          </p:nvPr>
        </p:nvSpPr>
        <p:spPr/>
        <p:txBody>
          <a:bodyPr/>
          <a:lstStyle>
            <a:lvl1pPr>
              <a:defRPr/>
            </a:lvl1pPr>
          </a:lstStyle>
          <a:p>
            <a:pPr>
              <a:defRPr/>
            </a:pPr>
            <a:endParaRPr lang="ro-RO"/>
          </a:p>
        </p:txBody>
      </p:sp>
      <p:sp>
        <p:nvSpPr>
          <p:cNvPr id="5" name="Slide Number Placeholder 5"/>
          <p:cNvSpPr>
            <a:spLocks noGrp="1"/>
          </p:cNvSpPr>
          <p:nvPr>
            <p:ph type="sldNum" sz="quarter" idx="12"/>
          </p:nvPr>
        </p:nvSpPr>
        <p:spPr/>
        <p:txBody>
          <a:bodyPr/>
          <a:lstStyle>
            <a:lvl1pPr>
              <a:defRPr/>
            </a:lvl1pPr>
          </a:lstStyle>
          <a:p>
            <a:pPr>
              <a:defRPr/>
            </a:pPr>
            <a:fld id="{AEC873FF-1BFB-4456-97C0-888CE2C627D8}" type="slidenum">
              <a:rPr lang="ro-RO"/>
              <a:pPr>
                <a:defRPr/>
              </a:pPr>
              <a:t>‹#›</a:t>
            </a:fld>
            <a:endParaRPr lang="ro-RO"/>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38C75F22-41FD-4D1E-A802-B5E5FF767D0C}" type="datetimeFigureOut">
              <a:rPr lang="ro-RO"/>
              <a:pPr>
                <a:defRPr/>
              </a:pPr>
              <a:t>12.05.2022</a:t>
            </a:fld>
            <a:endParaRPr lang="ro-RO"/>
          </a:p>
        </p:txBody>
      </p:sp>
      <p:sp>
        <p:nvSpPr>
          <p:cNvPr id="3" name="Footer Placeholder 4"/>
          <p:cNvSpPr>
            <a:spLocks noGrp="1"/>
          </p:cNvSpPr>
          <p:nvPr>
            <p:ph type="ftr" sz="quarter" idx="11"/>
          </p:nvPr>
        </p:nvSpPr>
        <p:spPr/>
        <p:txBody>
          <a:bodyPr/>
          <a:lstStyle>
            <a:lvl1pPr>
              <a:defRPr/>
            </a:lvl1pPr>
          </a:lstStyle>
          <a:p>
            <a:pPr>
              <a:defRPr/>
            </a:pPr>
            <a:endParaRPr lang="ro-RO"/>
          </a:p>
        </p:txBody>
      </p:sp>
      <p:sp>
        <p:nvSpPr>
          <p:cNvPr id="4" name="Slide Number Placeholder 5"/>
          <p:cNvSpPr>
            <a:spLocks noGrp="1"/>
          </p:cNvSpPr>
          <p:nvPr>
            <p:ph type="sldNum" sz="quarter" idx="12"/>
          </p:nvPr>
        </p:nvSpPr>
        <p:spPr/>
        <p:txBody>
          <a:bodyPr/>
          <a:lstStyle>
            <a:lvl1pPr>
              <a:defRPr/>
            </a:lvl1pPr>
          </a:lstStyle>
          <a:p>
            <a:pPr>
              <a:defRPr/>
            </a:pPr>
            <a:fld id="{45A8D2A1-5F3F-44AC-9D51-EE6A10A5A703}" type="slidenum">
              <a:rPr lang="ro-RO"/>
              <a:pPr>
                <a:defRPr/>
              </a:pPr>
              <a:t>‹#›</a:t>
            </a:fld>
            <a:endParaRPr lang="ro-RO"/>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ro-RO"/>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5018B5E3-DCD7-4EB5-AD86-4CAE03D0B58B}" type="datetimeFigureOut">
              <a:rPr lang="ro-RO"/>
              <a:pPr>
                <a:defRPr/>
              </a:pPr>
              <a:t>12.05.2022</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F45F5141-7B2C-4F4C-B04F-4E89A247E6AA}" type="slidenum">
              <a:rPr lang="ro-RO"/>
              <a:pPr>
                <a:defRPr/>
              </a:pPr>
              <a:t>‹#›</a:t>
            </a:fld>
            <a:endParaRPr lang="ro-RO"/>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ro-RO"/>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ro-RO"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3"/>
          <p:cNvSpPr>
            <a:spLocks noGrp="1"/>
          </p:cNvSpPr>
          <p:nvPr>
            <p:ph type="dt" sz="half" idx="10"/>
          </p:nvPr>
        </p:nvSpPr>
        <p:spPr/>
        <p:txBody>
          <a:bodyPr/>
          <a:lstStyle>
            <a:lvl1pPr>
              <a:defRPr/>
            </a:lvl1pPr>
          </a:lstStyle>
          <a:p>
            <a:pPr>
              <a:defRPr/>
            </a:pPr>
            <a:fld id="{4B1BA0C8-EE00-46B0-AD85-C84548F328AA}" type="datetimeFigureOut">
              <a:rPr lang="ro-RO"/>
              <a:pPr>
                <a:defRPr/>
              </a:pPr>
              <a:t>12.05.2022</a:t>
            </a:fld>
            <a:endParaRPr lang="ro-RO"/>
          </a:p>
        </p:txBody>
      </p:sp>
      <p:sp>
        <p:nvSpPr>
          <p:cNvPr id="6" name="Footer Placeholder 4"/>
          <p:cNvSpPr>
            <a:spLocks noGrp="1"/>
          </p:cNvSpPr>
          <p:nvPr>
            <p:ph type="ftr" sz="quarter" idx="11"/>
          </p:nvPr>
        </p:nvSpPr>
        <p:spPr/>
        <p:txBody>
          <a:bodyPr/>
          <a:lstStyle>
            <a:lvl1pPr>
              <a:defRPr/>
            </a:lvl1pPr>
          </a:lstStyle>
          <a:p>
            <a:pPr>
              <a:defRPr/>
            </a:pPr>
            <a:endParaRPr lang="ro-RO"/>
          </a:p>
        </p:txBody>
      </p:sp>
      <p:sp>
        <p:nvSpPr>
          <p:cNvPr id="7" name="Slide Number Placeholder 5"/>
          <p:cNvSpPr>
            <a:spLocks noGrp="1"/>
          </p:cNvSpPr>
          <p:nvPr>
            <p:ph type="sldNum" sz="quarter" idx="12"/>
          </p:nvPr>
        </p:nvSpPr>
        <p:spPr/>
        <p:txBody>
          <a:bodyPr/>
          <a:lstStyle>
            <a:lvl1pPr>
              <a:defRPr/>
            </a:lvl1pPr>
          </a:lstStyle>
          <a:p>
            <a:pPr>
              <a:defRPr/>
            </a:pPr>
            <a:fld id="{A56AD58F-93BC-4373-951F-BF03F55581B2}" type="slidenum">
              <a:rPr lang="ro-RO"/>
              <a:pPr>
                <a:defRPr/>
              </a:pPr>
              <a:t>‹#›</a:t>
            </a:fld>
            <a:endParaRPr lang="ro-RO"/>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a:t>Click to edit Master title style</a:t>
            </a:r>
            <a:endParaRPr lang="ro-RO"/>
          </a:p>
        </p:txBody>
      </p:sp>
      <p:sp>
        <p:nvSpPr>
          <p:cNvPr id="1027"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ro-RO"/>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cs typeface="+mn-cs"/>
              </a:defRPr>
            </a:lvl1pPr>
          </a:lstStyle>
          <a:p>
            <a:pPr>
              <a:defRPr/>
            </a:pPr>
            <a:fld id="{36940227-7717-4B19-A6DD-41A415EC38AA}" type="datetimeFigureOut">
              <a:rPr lang="ro-RO"/>
              <a:pPr>
                <a:defRPr/>
              </a:pPr>
              <a:t>12.05.2022</a:t>
            </a:fld>
            <a:endParaRPr lang="ro-RO"/>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cs typeface="+mn-cs"/>
              </a:defRPr>
            </a:lvl1pPr>
          </a:lstStyle>
          <a:p>
            <a:pPr>
              <a:defRPr/>
            </a:pPr>
            <a:endParaRPr lang="ro-RO"/>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cs typeface="+mn-cs"/>
              </a:defRPr>
            </a:lvl1pPr>
          </a:lstStyle>
          <a:p>
            <a:pPr>
              <a:defRPr/>
            </a:pPr>
            <a:fld id="{7B0E0737-1AF9-4A96-8B26-4AB66E2410AE}" type="slidenum">
              <a:rPr lang="ro-RO"/>
              <a:pPr>
                <a:defRPr/>
              </a:pPr>
              <a:t>‹#›</a:t>
            </a:fld>
            <a:endParaRPr lang="ro-RO"/>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o-R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itle 1"/>
          <p:cNvSpPr>
            <a:spLocks noGrp="1"/>
          </p:cNvSpPr>
          <p:nvPr>
            <p:ph type="ctrTitle"/>
          </p:nvPr>
        </p:nvSpPr>
        <p:spPr/>
        <p:txBody>
          <a:bodyPr/>
          <a:lstStyle/>
          <a:p>
            <a:pPr eaLnBrk="1" hangingPunct="1"/>
            <a:r>
              <a:rPr lang="it-IT" sz="1400" dirty="0">
                <a:solidFill>
                  <a:srgbClr val="000000"/>
                </a:solidFill>
                <a:latin typeface="Arial" charset="0"/>
              </a:rPr>
              <a:t>LEXIC: ISTORIA CUVINTELOR, DE LA LATINĂ LA LIMBILE MODERNE</a:t>
            </a:r>
          </a:p>
        </p:txBody>
      </p:sp>
      <p:sp>
        <p:nvSpPr>
          <p:cNvPr id="2051" name="Subtitle 2"/>
          <p:cNvSpPr>
            <a:spLocks noGrp="1"/>
          </p:cNvSpPr>
          <p:nvPr>
            <p:ph type="subTitle" idx="1"/>
          </p:nvPr>
        </p:nvSpPr>
        <p:spPr>
          <a:xfrm>
            <a:off x="928662" y="3886200"/>
            <a:ext cx="6843738" cy="685800"/>
          </a:xfrm>
        </p:spPr>
        <p:txBody>
          <a:bodyPr/>
          <a:lstStyle/>
          <a:p>
            <a:pPr algn="just" eaLnBrk="1" hangingPunct="1"/>
            <a:r>
              <a:rPr lang="vi-VN" sz="1000" dirty="0">
                <a:solidFill>
                  <a:schemeClr val="tx1"/>
                </a:solidFill>
                <a:cs typeface="Arial" panose="020B0604020202020204" pitchFamily="34" charset="0"/>
              </a:rPr>
              <a:t>(Adaptat după Elemente de Limbă Latină și de Cultură Romanică, Manual pentru clasa a VII-a, Marcela Grațianu, Alexandru Pop)</a:t>
            </a:r>
            <a:endParaRPr lang="ro-RO" sz="1000" dirty="0">
              <a:solidFill>
                <a:schemeClr val="tx1"/>
              </a:solidFill>
              <a:latin typeface="Arial" charset="0"/>
            </a:endParaRPr>
          </a:p>
        </p:txBody>
      </p:sp>
      <p:sp>
        <p:nvSpPr>
          <p:cNvPr id="2052" name="Rectangle 1"/>
          <p:cNvSpPr>
            <a:spLocks noChangeArrowheads="1"/>
          </p:cNvSpPr>
          <p:nvPr/>
        </p:nvSpPr>
        <p:spPr bwMode="auto">
          <a:xfrm>
            <a:off x="214313" y="571500"/>
            <a:ext cx="8605837" cy="400050"/>
          </a:xfrm>
          <a:prstGeom prst="rect">
            <a:avLst/>
          </a:prstGeom>
          <a:noFill/>
          <a:ln w="9525">
            <a:noFill/>
            <a:miter lim="800000"/>
            <a:headEnd/>
            <a:tailEnd/>
          </a:ln>
        </p:spPr>
        <p:txBody>
          <a:bodyPr anchor="ctr">
            <a:spAutoFit/>
          </a:bodyPr>
          <a:lstStyle/>
          <a:p>
            <a:r>
              <a:rPr lang="ro-RO" sz="1000" dirty="0"/>
              <a:t>Examenul național de bacalaureat 20</a:t>
            </a:r>
            <a:r>
              <a:rPr lang="en-US" sz="1000" dirty="0"/>
              <a:t>2</a:t>
            </a:r>
            <a:r>
              <a:rPr lang="ro-RO" sz="1000" dirty="0"/>
              <a:t>2</a:t>
            </a:r>
          </a:p>
          <a:p>
            <a:pPr eaLnBrk="0" hangingPunct="0"/>
            <a:r>
              <a:rPr lang="ro-RO" sz="1000" dirty="0"/>
              <a:t>Proba de evaluare a competențelor digitale  - document de lucru</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Content Placeholder 4"/>
          <p:cNvSpPr>
            <a:spLocks noGrp="1"/>
          </p:cNvSpPr>
          <p:nvPr>
            <p:ph sz="half" idx="1"/>
          </p:nvPr>
        </p:nvSpPr>
        <p:spPr>
          <a:xfrm>
            <a:off x="468313" y="908050"/>
            <a:ext cx="4391025" cy="4949825"/>
          </a:xfrm>
        </p:spPr>
        <p:txBody>
          <a:bodyPr/>
          <a:lstStyle/>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În Galia, aproximativ actualul teritoriu al Franței, primii care au adoptat limba latină au fost nobilii și comercianții. Însă există dovezi epigrafice și literare care atestă supraviețuirea limbii galice în Franța până în secolul al VI-lea d.Hr. Galica era limba populațiilor autohtone din Galia, teritoriu cucerit de Caius Iulius Caesar în anul 52 î.Hr., cucerire pe care o descrie în lucrarea sa </a:t>
            </a:r>
            <a:r>
              <a:rPr lang="ro-RO" sz="1200" dirty="0" err="1">
                <a:solidFill>
                  <a:srgbClr val="000000"/>
                </a:solidFill>
                <a:latin typeface="Arial" panose="020B0604020202020204" pitchFamily="34" charset="0"/>
                <a:ea typeface="Calibri" pitchFamily="34" charset="0"/>
                <a:cs typeface="Arial" panose="020B0604020202020204" pitchFamily="34" charset="0"/>
              </a:rPr>
              <a:t>Commentarii</a:t>
            </a:r>
            <a:r>
              <a:rPr lang="ro-RO" sz="1200" dirty="0">
                <a:solidFill>
                  <a:srgbClr val="000000"/>
                </a:solidFill>
                <a:latin typeface="Arial" panose="020B0604020202020204" pitchFamily="34" charset="0"/>
                <a:ea typeface="Calibri" pitchFamily="34" charset="0"/>
                <a:cs typeface="Arial" panose="020B0604020202020204" pitchFamily="34" charset="0"/>
              </a:rPr>
              <a:t> de </a:t>
            </a:r>
            <a:r>
              <a:rPr lang="ro-RO" sz="1200" dirty="0" err="1">
                <a:solidFill>
                  <a:srgbClr val="000000"/>
                </a:solidFill>
                <a:latin typeface="Arial" panose="020B0604020202020204" pitchFamily="34" charset="0"/>
                <a:ea typeface="Calibri" pitchFamily="34" charset="0"/>
                <a:cs typeface="Arial" panose="020B0604020202020204" pitchFamily="34" charset="0"/>
              </a:rPr>
              <a:t>bello</a:t>
            </a:r>
            <a:r>
              <a:rPr lang="ro-RO" sz="1200" dirty="0">
                <a:solidFill>
                  <a:srgbClr val="000000"/>
                </a:solidFill>
                <a:latin typeface="Arial" panose="020B0604020202020204" pitchFamily="34" charset="0"/>
                <a:ea typeface="Calibri" pitchFamily="34" charset="0"/>
                <a:cs typeface="Arial" panose="020B0604020202020204" pitchFamily="34" charset="0"/>
              </a:rPr>
              <a:t> </a:t>
            </a:r>
            <a:r>
              <a:rPr lang="ro-RO" sz="1200" dirty="0" err="1">
                <a:solidFill>
                  <a:srgbClr val="000000"/>
                </a:solidFill>
                <a:latin typeface="Arial" panose="020B0604020202020204" pitchFamily="34" charset="0"/>
                <a:ea typeface="Calibri" pitchFamily="34" charset="0"/>
                <a:cs typeface="Arial" panose="020B0604020202020204" pitchFamily="34" charset="0"/>
              </a:rPr>
              <a:t>Gallico</a:t>
            </a:r>
            <a:r>
              <a:rPr lang="ro-RO" sz="1200" dirty="0">
                <a:solidFill>
                  <a:srgbClr val="000000"/>
                </a:solidFill>
                <a:latin typeface="Arial" panose="020B0604020202020204" pitchFamily="34" charset="0"/>
                <a:ea typeface="Calibri" pitchFamily="34" charset="0"/>
                <a:cs typeface="Arial" panose="020B0604020202020204" pitchFamily="34" charset="0"/>
              </a:rPr>
              <a:t> („Însemnări despre războiul galic“), unde precizează că termenii galic și celt desemnează același popor.</a:t>
            </a:r>
          </a:p>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Se știu puține lucruri despre limbile autohtone vorbite în teritoriile romanizate.</a:t>
            </a:r>
          </a:p>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Limbile romanice se deosebesc de latină și se deosebesc între ele, toate fiind supuse, în dezvoltarea lor, unei evoluții firești, în condiții sociale, istorice și culturale specifice.[...]</a:t>
            </a:r>
          </a:p>
          <a:p>
            <a:pPr marL="0" indent="542925" algn="just">
              <a:buNone/>
            </a:pPr>
            <a:r>
              <a:rPr lang="ro-RO" sz="1200" dirty="0">
                <a:solidFill>
                  <a:srgbClr val="000000"/>
                </a:solidFill>
                <a:latin typeface="Arial" panose="020B0604020202020204" pitchFamily="34" charset="0"/>
                <a:ea typeface="Calibri" pitchFamily="34" charset="0"/>
                <a:cs typeface="Arial" panose="020B0604020202020204" pitchFamily="34" charset="0"/>
              </a:rPr>
              <a:t>Înrudirea limbilor romanice este dovedită de păstrarea sistemului fonetic și a structurii gramaticale de tip latin, dar și de existența fondului lexical moștenit în comun de aceste limbi, alcătuit din aproximativ 500 de cuvinte, majoritatea esențiale pentru limbile romanice.[...]</a:t>
            </a:r>
          </a:p>
        </p:txBody>
      </p:sp>
      <p:sp>
        <p:nvSpPr>
          <p:cNvPr id="3075" name="Text Box 5"/>
          <p:cNvSpPr txBox="1">
            <a:spLocks noChangeArrowheads="1"/>
          </p:cNvSpPr>
          <p:nvPr/>
        </p:nvSpPr>
        <p:spPr bwMode="auto">
          <a:xfrm>
            <a:off x="539750" y="260350"/>
            <a:ext cx="8353425" cy="400110"/>
          </a:xfrm>
          <a:prstGeom prst="rect">
            <a:avLst/>
          </a:prstGeom>
          <a:noFill/>
          <a:ln w="9525">
            <a:noFill/>
            <a:miter lim="800000"/>
            <a:headEnd/>
            <a:tailEnd/>
          </a:ln>
        </p:spPr>
        <p:txBody>
          <a:bodyPr>
            <a:spAutoFit/>
          </a:bodyPr>
          <a:lstStyle/>
          <a:p>
            <a:r>
              <a:rPr lang="ro-RO" sz="1000" dirty="0"/>
              <a:t>Examenul național de bacalaureat 20</a:t>
            </a:r>
            <a:r>
              <a:rPr lang="en-US" sz="1000" dirty="0"/>
              <a:t>2</a:t>
            </a:r>
            <a:r>
              <a:rPr lang="ro-RO" sz="1000" dirty="0"/>
              <a:t>2 </a:t>
            </a:r>
          </a:p>
          <a:p>
            <a:r>
              <a:rPr lang="ro-RO" sz="1000" dirty="0"/>
              <a:t>Proba de evaluare a competențelor digitale  - document de lucru</a:t>
            </a:r>
            <a:endParaRPr lang="en-GB" sz="1000" dirty="0"/>
          </a:p>
        </p:txBody>
      </p:sp>
      <p:pic>
        <p:nvPicPr>
          <p:cNvPr id="3" name="Imagine 2">
            <a:extLst>
              <a:ext uri="{FF2B5EF4-FFF2-40B4-BE49-F238E27FC236}">
                <a16:creationId xmlns:a16="http://schemas.microsoft.com/office/drawing/2014/main" id="{C05560FE-BD6A-4E8A-B5DF-8E699D18A553}"/>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4933080" y="1124744"/>
            <a:ext cx="3600450" cy="3600450"/>
          </a:xfrm>
          <a:prstGeom prst="rect">
            <a:avLst/>
          </a:prstGeom>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Content Placeholder 2"/>
          <p:cNvSpPr>
            <a:spLocks noGrp="1"/>
          </p:cNvSpPr>
          <p:nvPr>
            <p:ph idx="1"/>
          </p:nvPr>
        </p:nvSpPr>
        <p:spPr>
          <a:xfrm>
            <a:off x="468313" y="1125538"/>
            <a:ext cx="8229600" cy="5268912"/>
          </a:xfrm>
        </p:spPr>
        <p:txBody>
          <a:bodyPr/>
          <a:lstStyle/>
          <a:p>
            <a:pPr marL="0" lvl="1" indent="538163" algn="just" eaLnBrk="1" hangingPunct="1">
              <a:spcBef>
                <a:spcPct val="0"/>
              </a:spcBef>
              <a:buFont typeface="+mj-lt"/>
              <a:buAutoNum type="arabicPeriod"/>
            </a:pPr>
            <a:r>
              <a:rPr lang="ro-RO" sz="1200" dirty="0">
                <a:latin typeface="Arial" pitchFamily="34" charset="0"/>
                <a:cs typeface="Arial" pitchFamily="34" charset="0"/>
              </a:rPr>
              <a:t>Lexicul englezesc a împrumutat din limba </a:t>
            </a:r>
            <a:r>
              <a:rPr lang="ro-RO" sz="1200" dirty="0" err="1">
                <a:latin typeface="Arial" pitchFamily="34" charset="0"/>
                <a:cs typeface="Arial" pitchFamily="34" charset="0"/>
              </a:rPr>
              <a:t>francezǎ</a:t>
            </a:r>
            <a:r>
              <a:rPr lang="ro-RO" sz="1200" dirty="0">
                <a:latin typeface="Arial" pitchFamily="34" charset="0"/>
                <a:cs typeface="Arial" pitchFamily="34" charset="0"/>
              </a:rPr>
              <a:t> cuvinte legate de mai multe domenii</a:t>
            </a:r>
            <a:endParaRPr lang="en-US" sz="1200" dirty="0">
              <a:latin typeface="Arial" pitchFamily="34" charset="0"/>
              <a:cs typeface="Arial" pitchFamily="34" charset="0"/>
            </a:endParaRP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servant (</a:t>
            </a:r>
            <a:r>
              <a:rPr lang="ro-RO" sz="1200">
                <a:latin typeface="Arial" pitchFamily="34" charset="0"/>
                <a:cs typeface="Arial" pitchFamily="34" charset="0"/>
              </a:rPr>
              <a:t>servitor);</a:t>
            </a:r>
            <a:endParaRPr lang="ro-RO" sz="1200" dirty="0">
              <a:latin typeface="Arial" pitchFamily="34" charset="0"/>
              <a:cs typeface="Arial" pitchFamily="34" charset="0"/>
            </a:endParaRPr>
          </a:p>
          <a:p>
            <a:pPr marL="400050" lvl="2" indent="538163" algn="just" eaLnBrk="1" hangingPunct="1">
              <a:spcBef>
                <a:spcPct val="0"/>
              </a:spcBef>
              <a:buFont typeface="+mj-lt"/>
              <a:buAutoNum type="alphaLcParenR"/>
            </a:pPr>
            <a:r>
              <a:rPr lang="ro-RO" sz="1200" dirty="0">
                <a:latin typeface="Arial" pitchFamily="34" charset="0"/>
                <a:cs typeface="Arial" pitchFamily="34" charset="0"/>
              </a:rPr>
              <a:t>citadin (locuitor);</a:t>
            </a:r>
          </a:p>
          <a:p>
            <a:pPr marL="400050" lvl="2" indent="538163" algn="just" eaLnBrk="1" hangingPunct="1">
              <a:spcBef>
                <a:spcPct val="0"/>
              </a:spcBef>
              <a:buFont typeface="+mj-lt"/>
              <a:buAutoNum type="alphaLcParenR"/>
            </a:pPr>
            <a:r>
              <a:rPr lang="ro-RO" sz="1200" dirty="0" err="1">
                <a:latin typeface="Arial" pitchFamily="34" charset="0"/>
                <a:cs typeface="Arial" pitchFamily="34" charset="0"/>
              </a:rPr>
              <a:t>village</a:t>
            </a:r>
            <a:r>
              <a:rPr lang="ro-RO" sz="1200" dirty="0">
                <a:latin typeface="Arial" pitchFamily="34" charset="0"/>
                <a:cs typeface="Arial" pitchFamily="34" charset="0"/>
              </a:rPr>
              <a:t> (sat);</a:t>
            </a:r>
          </a:p>
          <a:p>
            <a:pPr marL="0" lvl="1" indent="538163" algn="just" eaLnBrk="1" hangingPunct="1">
              <a:spcBef>
                <a:spcPct val="0"/>
              </a:spcBef>
              <a:buFont typeface="+mj-lt"/>
              <a:buAutoNum type="arabicPeriod"/>
            </a:pPr>
            <a:r>
              <a:rPr lang="ro-RO" sz="1200" dirty="0">
                <a:latin typeface="Arial" pitchFamily="34" charset="0"/>
                <a:cs typeface="Arial" pitchFamily="34" charset="0"/>
              </a:rPr>
              <a:t>Legislație</a:t>
            </a:r>
          </a:p>
          <a:p>
            <a:pPr marL="400050" lvl="2" indent="538163" algn="just" eaLnBrk="1" hangingPunct="1">
              <a:spcBef>
                <a:spcPct val="0"/>
              </a:spcBef>
              <a:buFont typeface="+mj-lt"/>
              <a:buAutoNum type="alphaLcParenR"/>
            </a:pPr>
            <a:r>
              <a:rPr lang="ro-RO" sz="1200" dirty="0" err="1">
                <a:latin typeface="Arial" pitchFamily="34" charset="0"/>
                <a:cs typeface="Arial" pitchFamily="34" charset="0"/>
              </a:rPr>
              <a:t>justice</a:t>
            </a:r>
            <a:r>
              <a:rPr lang="ro-RO" sz="1200" dirty="0">
                <a:latin typeface="Arial" pitchFamily="34" charset="0"/>
                <a:cs typeface="Arial" pitchFamily="34" charset="0"/>
              </a:rPr>
              <a:t> (justiție);</a:t>
            </a:r>
          </a:p>
          <a:p>
            <a:pPr marL="400050" lvl="2" indent="538163" algn="just" eaLnBrk="1" hangingPunct="1">
              <a:spcBef>
                <a:spcPct val="0"/>
              </a:spcBef>
              <a:buFont typeface="+mj-lt"/>
              <a:buAutoNum type="alphaLcParenR"/>
            </a:pPr>
            <a:r>
              <a:rPr lang="ro-RO" sz="1200" dirty="0" err="1">
                <a:latin typeface="Arial" pitchFamily="34" charset="0"/>
                <a:cs typeface="Arial" pitchFamily="34" charset="0"/>
              </a:rPr>
              <a:t>court</a:t>
            </a:r>
            <a:r>
              <a:rPr lang="ro-RO" sz="1200" dirty="0">
                <a:latin typeface="Arial" pitchFamily="34" charset="0"/>
                <a:cs typeface="Arial" pitchFamily="34" charset="0"/>
              </a:rPr>
              <a:t> (tribunal);</a:t>
            </a:r>
            <a:endParaRPr lang="en-US" sz="1200" dirty="0">
              <a:latin typeface="Arial" pitchFamily="34" charset="0"/>
              <a:cs typeface="Arial" pitchFamily="34" charset="0"/>
            </a:endParaRPr>
          </a:p>
          <a:p>
            <a:pPr marL="400050" lvl="2" indent="538163" algn="just" eaLnBrk="1" hangingPunct="1">
              <a:spcBef>
                <a:spcPct val="0"/>
              </a:spcBef>
              <a:buFont typeface="+mj-lt"/>
              <a:buAutoNum type="alphaLcParenR"/>
            </a:pPr>
            <a:r>
              <a:rPr lang="ro-RO" sz="1200" dirty="0" err="1">
                <a:latin typeface="Arial" pitchFamily="34" charset="0"/>
                <a:cs typeface="Arial" pitchFamily="34" charset="0"/>
              </a:rPr>
              <a:t>évidence</a:t>
            </a:r>
            <a:r>
              <a:rPr lang="ro-RO" sz="1200" dirty="0">
                <a:latin typeface="Arial" pitchFamily="34" charset="0"/>
                <a:cs typeface="Arial" pitchFamily="34" charset="0"/>
              </a:rPr>
              <a:t> (</a:t>
            </a:r>
            <a:r>
              <a:rPr lang="ro-RO" sz="1200" dirty="0" err="1">
                <a:latin typeface="Arial" pitchFamily="34" charset="0"/>
                <a:cs typeface="Arial" pitchFamily="34" charset="0"/>
              </a:rPr>
              <a:t>dovadǎ</a:t>
            </a:r>
            <a:r>
              <a:rPr lang="ro-RO" sz="1200" dirty="0">
                <a:latin typeface="Arial" pitchFamily="34" charset="0"/>
                <a:cs typeface="Arial" pitchFamily="34" charset="0"/>
              </a:rPr>
              <a:t>)</a:t>
            </a:r>
            <a:r>
              <a:rPr lang="en-US" sz="1200" dirty="0">
                <a:latin typeface="Arial" pitchFamily="34" charset="0"/>
                <a:cs typeface="Arial" pitchFamily="34" charset="0"/>
              </a:rPr>
              <a:t>[…</a:t>
            </a:r>
            <a:r>
              <a:rPr lang="ro-RO" sz="1200" dirty="0">
                <a:latin typeface="Arial" pitchFamily="34" charset="0"/>
                <a:cs typeface="Arial" pitchFamily="34" charset="0"/>
              </a:rPr>
              <a:t>]</a:t>
            </a:r>
          </a:p>
          <a:p>
            <a:pPr marL="0" lvl="1" indent="538163" algn="just" eaLnBrk="1" hangingPunct="1">
              <a:spcBef>
                <a:spcPct val="0"/>
              </a:spcBef>
              <a:buFont typeface="+mj-lt"/>
              <a:buAutoNum type="arabicPeriod"/>
            </a:pPr>
            <a:r>
              <a:rPr lang="ro-RO" sz="1200" dirty="0">
                <a:latin typeface="Arial" pitchFamily="34" charset="0"/>
                <a:cs typeface="Arial" pitchFamily="34" charset="0"/>
              </a:rPr>
              <a:t>Comerț, </a:t>
            </a:r>
            <a:r>
              <a:rPr lang="ro-RO" sz="1200" dirty="0" err="1">
                <a:latin typeface="Arial" pitchFamily="34" charset="0"/>
                <a:cs typeface="Arial" pitchFamily="34" charset="0"/>
              </a:rPr>
              <a:t>artǎ</a:t>
            </a:r>
            <a:r>
              <a:rPr lang="ro-RO" sz="1200" dirty="0">
                <a:latin typeface="Arial" pitchFamily="34" charset="0"/>
                <a:cs typeface="Arial" pitchFamily="34" charset="0"/>
              </a:rPr>
              <a:t>, </a:t>
            </a:r>
            <a:r>
              <a:rPr lang="ro-RO" sz="1200" dirty="0" err="1">
                <a:latin typeface="Arial" pitchFamily="34" charset="0"/>
                <a:cs typeface="Arial" pitchFamily="34" charset="0"/>
              </a:rPr>
              <a:t>ştiințǎ</a:t>
            </a:r>
            <a:r>
              <a:rPr lang="ro-RO" sz="1200" dirty="0">
                <a:latin typeface="Arial" pitchFamily="34" charset="0"/>
                <a:cs typeface="Arial" pitchFamily="34" charset="0"/>
              </a:rPr>
              <a:t>, </a:t>
            </a:r>
            <a:r>
              <a:rPr lang="ro-RO" sz="1200" dirty="0" err="1">
                <a:latin typeface="Arial" pitchFamily="34" charset="0"/>
                <a:cs typeface="Arial" pitchFamily="34" charset="0"/>
              </a:rPr>
              <a:t>literaturǎ</a:t>
            </a:r>
            <a:endParaRPr lang="ro-RO" sz="1200" dirty="0">
              <a:latin typeface="Arial" pitchFamily="34" charset="0"/>
              <a:cs typeface="Arial" pitchFamily="34" charset="0"/>
            </a:endParaRPr>
          </a:p>
          <a:p>
            <a:pPr marL="400050" lvl="2" indent="538163" algn="just" eaLnBrk="1" hangingPunct="1">
              <a:spcBef>
                <a:spcPct val="0"/>
              </a:spcBef>
              <a:buFont typeface="+mj-lt"/>
              <a:buAutoNum type="alphaLcParenR"/>
            </a:pPr>
            <a:r>
              <a:rPr lang="fr-FR" sz="1200" dirty="0">
                <a:latin typeface="Arial" pitchFamily="34" charset="0"/>
                <a:cs typeface="Arial" pitchFamily="34" charset="0"/>
              </a:rPr>
              <a:t>peintre (</a:t>
            </a:r>
            <a:r>
              <a:rPr lang="fr-FR" sz="1200" dirty="0" err="1">
                <a:latin typeface="Arial" pitchFamily="34" charset="0"/>
                <a:cs typeface="Arial" pitchFamily="34" charset="0"/>
              </a:rPr>
              <a:t>pictor</a:t>
            </a:r>
            <a:r>
              <a:rPr lang="fr-FR" sz="1200" dirty="0">
                <a:latin typeface="Arial" pitchFamily="34" charset="0"/>
                <a:cs typeface="Arial" pitchFamily="34" charset="0"/>
              </a:rPr>
              <a:t>);</a:t>
            </a:r>
          </a:p>
          <a:p>
            <a:pPr marL="400050" lvl="2" indent="538163" algn="just" eaLnBrk="1" hangingPunct="1">
              <a:spcBef>
                <a:spcPct val="0"/>
              </a:spcBef>
              <a:buFont typeface="+mj-lt"/>
              <a:buAutoNum type="alphaLcParenR"/>
            </a:pPr>
            <a:r>
              <a:rPr lang="fr-FR" sz="1200" dirty="0">
                <a:latin typeface="Arial" pitchFamily="34" charset="0"/>
                <a:cs typeface="Arial" pitchFamily="34" charset="0"/>
              </a:rPr>
              <a:t>étudier (a </a:t>
            </a:r>
            <a:r>
              <a:rPr lang="fr-FR" sz="1200" dirty="0" err="1">
                <a:latin typeface="Arial" pitchFamily="34" charset="0"/>
                <a:cs typeface="Arial" pitchFamily="34" charset="0"/>
              </a:rPr>
              <a:t>studia</a:t>
            </a:r>
            <a:r>
              <a:rPr lang="fr-FR" sz="1200" dirty="0">
                <a:latin typeface="Arial" pitchFamily="34" charset="0"/>
                <a:cs typeface="Arial" pitchFamily="34" charset="0"/>
              </a:rPr>
              <a:t>);</a:t>
            </a:r>
          </a:p>
          <a:p>
            <a:pPr marL="400050" lvl="2" indent="538163" algn="just" eaLnBrk="1" hangingPunct="1">
              <a:spcBef>
                <a:spcPct val="0"/>
              </a:spcBef>
              <a:buFont typeface="+mj-lt"/>
              <a:buAutoNum type="alphaLcParenR"/>
            </a:pPr>
            <a:r>
              <a:rPr lang="fr-FR" sz="1200" dirty="0">
                <a:latin typeface="Arial" pitchFamily="34" charset="0"/>
                <a:cs typeface="Arial" pitchFamily="34" charset="0"/>
              </a:rPr>
              <a:t>vrai (</a:t>
            </a:r>
            <a:r>
              <a:rPr lang="fr-FR" sz="1200" dirty="0" err="1">
                <a:latin typeface="Arial" pitchFamily="34" charset="0"/>
                <a:cs typeface="Arial" pitchFamily="34" charset="0"/>
              </a:rPr>
              <a:t>adevărat</a:t>
            </a:r>
            <a:r>
              <a:rPr lang="fr-FR" sz="1200" dirty="0">
                <a:latin typeface="Arial" pitchFamily="34" charset="0"/>
                <a:cs typeface="Arial" pitchFamily="34" charset="0"/>
              </a:rPr>
              <a:t>).[…]</a:t>
            </a:r>
          </a:p>
        </p:txBody>
      </p:sp>
      <p:sp>
        <p:nvSpPr>
          <p:cNvPr id="4099" name="Rectangle 4"/>
          <p:cNvSpPr>
            <a:spLocks noChangeArrowheads="1"/>
          </p:cNvSpPr>
          <p:nvPr/>
        </p:nvSpPr>
        <p:spPr bwMode="auto">
          <a:xfrm>
            <a:off x="539750" y="260350"/>
            <a:ext cx="7848600" cy="400110"/>
          </a:xfrm>
          <a:prstGeom prst="rect">
            <a:avLst/>
          </a:prstGeom>
          <a:noFill/>
          <a:ln w="9525">
            <a:noFill/>
            <a:miter lim="800000"/>
            <a:headEnd/>
            <a:tailEnd/>
          </a:ln>
        </p:spPr>
        <p:txBody>
          <a:bodyPr>
            <a:spAutoFit/>
          </a:bodyPr>
          <a:lstStyle/>
          <a:p>
            <a:r>
              <a:rPr lang="ro-RO" sz="1000" dirty="0"/>
              <a:t>Examenul național de bacalaureat 20</a:t>
            </a:r>
            <a:r>
              <a:rPr lang="en-US" sz="1000" dirty="0"/>
              <a:t>2</a:t>
            </a:r>
            <a:r>
              <a:rPr lang="ro-RO" sz="1000" dirty="0"/>
              <a:t>2 </a:t>
            </a:r>
          </a:p>
          <a:p>
            <a:r>
              <a:rPr lang="ro-RO" sz="1000" dirty="0"/>
              <a:t>Proba de evaluare a competențelor digitale  - document de lucru</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133</TotalTime>
  <Words>327</Words>
  <Application>Microsoft Office PowerPoint</Application>
  <PresentationFormat>Expunere pe ecran (4:3)</PresentationFormat>
  <Paragraphs>24</Paragraphs>
  <Slides>3</Slides>
  <Notes>0</Notes>
  <HiddenSlides>0</HiddenSlides>
  <MMClips>0</MMClips>
  <ScaleCrop>false</ScaleCrop>
  <HeadingPairs>
    <vt:vector size="6" baseType="variant">
      <vt:variant>
        <vt:lpstr>Fonturi utilizate</vt:lpstr>
      </vt:variant>
      <vt:variant>
        <vt:i4>2</vt:i4>
      </vt:variant>
      <vt:variant>
        <vt:lpstr>Temă</vt:lpstr>
      </vt:variant>
      <vt:variant>
        <vt:i4>1</vt:i4>
      </vt:variant>
      <vt:variant>
        <vt:lpstr>Titluri diapozitive</vt:lpstr>
      </vt:variant>
      <vt:variant>
        <vt:i4>3</vt:i4>
      </vt:variant>
    </vt:vector>
  </HeadingPairs>
  <TitlesOfParts>
    <vt:vector size="6" baseType="lpstr">
      <vt:lpstr>Arial</vt:lpstr>
      <vt:lpstr>Calibri</vt:lpstr>
      <vt:lpstr>Office Theme</vt:lpstr>
      <vt:lpstr>LEXIC: ISTORIA CUVINTELOR, DE LA LATINĂ LA LIMBILE MODERNE</vt:lpstr>
      <vt:lpstr>Prezentare PowerPoint</vt:lpstr>
      <vt:lpstr>Prezentare PowerPoint</vt:lpstr>
    </vt:vector>
  </TitlesOfParts>
  <Company>Hewlett-Packard Company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SALARIUL</dc:title>
  <dc:creator>CNEE</dc:creator>
  <cp:lastModifiedBy>CNPEE</cp:lastModifiedBy>
  <cp:revision>77</cp:revision>
  <dcterms:created xsi:type="dcterms:W3CDTF">2010-01-11T15:51:42Z</dcterms:created>
  <dcterms:modified xsi:type="dcterms:W3CDTF">2022-05-12T14:43:24Z</dcterms:modified>
</cp:coreProperties>
</file>

<file path=docProps/thumbnail.jpeg>
</file>