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5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A3E8D-65CF-472F-A487-27B8B2415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EA710-5BF2-4675-9DB8-2D75AC741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8BB62-C8B2-4B87-89BA-5BF226A11F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63787-7113-4592-8AA1-DA512B3B97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086E2-7C2D-4368-B283-3AE17F4E9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C96C6-0594-484B-879D-799100634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04186-E89C-41F0-827B-AE8137362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7A97E-6B57-4EB9-AE52-32AE889726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4BFBB-B259-4CED-9CAD-96B445E20B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137E4-3D21-4D0B-9CD9-C35E92B70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40791-C92E-4ABE-8685-02BAA68E7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5AB9CCC-1626-4365-B061-A59A7FEB8B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fr-FR" sz="1400" b="1" smtClean="0"/>
              <a:t>APARIŢIA ŞI RĂSPÂNDIREA CREŞTINISMULUI</a:t>
            </a:r>
            <a:r>
              <a:rPr lang="en-US" smtClean="0"/>
              <a:t> </a:t>
            </a: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304800" y="381000"/>
            <a:ext cx="838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o-RO" sz="1000" dirty="0" smtClean="0">
                <a:solidFill>
                  <a:schemeClr val="tx2"/>
                </a:solidFill>
              </a:rPr>
              <a:t>Examenul de bacalaureat 2011</a:t>
            </a:r>
            <a:r>
              <a:rPr lang="ro-RO" sz="1000" dirty="0">
                <a:solidFill>
                  <a:schemeClr val="tx2"/>
                </a:solidFill>
              </a:rPr>
              <a:t/>
            </a:r>
            <a:br>
              <a:rPr lang="ro-RO" sz="1000" dirty="0">
                <a:solidFill>
                  <a:schemeClr val="tx2"/>
                </a:solidFill>
              </a:rPr>
            </a:br>
            <a:r>
              <a:rPr lang="ro-RO" sz="1000" dirty="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 dirty="0">
                <a:solidFill>
                  <a:schemeClr val="tx2"/>
                </a:solidFill>
              </a:rPr>
              <a:t> – document de </a:t>
            </a:r>
            <a:r>
              <a:rPr lang="en-US" sz="1000" dirty="0" err="1">
                <a:solidFill>
                  <a:schemeClr val="tx2"/>
                </a:solidFill>
              </a:rPr>
              <a:t>lucru</a:t>
            </a:r>
            <a:endParaRPr lang="en-US" sz="1000" dirty="0"/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86200"/>
            <a:ext cx="6781800" cy="1752600"/>
          </a:xfrm>
        </p:spPr>
        <p:txBody>
          <a:bodyPr/>
          <a:lstStyle/>
          <a:p>
            <a:pPr algn="l" eaLnBrk="1" hangingPunct="1"/>
            <a:r>
              <a:rPr lang="fr-FR" sz="1000" smtClean="0"/>
              <a:t>(Adaptat după </a:t>
            </a:r>
            <a:r>
              <a:rPr lang="fr-FR" sz="1000" i="1" smtClean="0"/>
              <a:t>Manualul de Istorie</a:t>
            </a:r>
            <a:r>
              <a:rPr lang="ro-RO" sz="1000" smtClean="0"/>
              <a:t>, </a:t>
            </a:r>
            <a:r>
              <a:rPr lang="fr-FR" sz="1000" i="1" smtClean="0"/>
              <a:t>clasa a V-a</a:t>
            </a:r>
            <a:r>
              <a:rPr lang="fr-FR" sz="1000" smtClean="0"/>
              <a:t>, Zoe Petre, Laura Căpiţă, Monica Dvorski, Carol Căpiţă, Ioan Grosu)</a:t>
            </a:r>
            <a:r>
              <a:rPr lang="en-US" sz="1000" smtClean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2011</a:t>
            </a:r>
            <a:r>
              <a:rPr lang="ro-RO" sz="1000" dirty="0" smtClean="0"/>
              <a:t/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038600" cy="3505200"/>
          </a:xfrm>
        </p:spPr>
        <p:txBody>
          <a:bodyPr/>
          <a:lstStyle/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Trimisul lui Dumnezeu, fiul său, Isus, se naşte la Bethleem şi trăieşte la Nazareth. Viaţa sa este povestită în cele patru Evanghelii cunoscute şi sub numele de Noul Testament – scrierea sfântă a creştinilor. La 30 de ani, Isus începe să predice cuvântul lui Dumnezeu în Galileea, o provincie a Palestinei.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Pentru a arăta natura sa divină, Isus săvârşeşte miracole. Dintre discipolii săi, doisprezece sunt aleşi pentru a duce mai departe în întreaga lume noua învăţătură. Ei sunt numiţi apostoli, iar cel mai important este Petru. 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Isus predică pentru cei slabi, săraci sau persecutaţi, promiţându-le împărăţia cerurilor, a lui Dumnezeu cel unic şi atotputernic. Noua credinţă se răspândeşte repede.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Evreii aşteptau un alt fel de Mesia, venind să-i elibereze de sub stăpânirea romană. De aceea nu îl recunosc. </a:t>
            </a:r>
          </a:p>
          <a:p>
            <a:pPr marL="0" indent="361950" algn="just" eaLnBrk="1" hangingPunct="1">
              <a:lnSpc>
                <a:spcPct val="80000"/>
              </a:lnSpc>
              <a:buFontTx/>
              <a:buNone/>
            </a:pPr>
            <a:r>
              <a:rPr lang="fr-FR" sz="1200" smtClean="0"/>
              <a:t>Considerându-l impostor, preoţii îl predau romanilor. Aceştia îl judecă şi îl condamnă la moarte prin crucificare.</a:t>
            </a:r>
            <a:endParaRPr lang="en-US" sz="1200" smtClean="0"/>
          </a:p>
        </p:txBody>
      </p:sp>
      <p:pic>
        <p:nvPicPr>
          <p:cNvPr id="3076" name="Picture 7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76400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o-RO" sz="1000" dirty="0" smtClean="0"/>
              <a:t>Examenul de bacalaureat 2011</a:t>
            </a:r>
            <a:r>
              <a:rPr lang="ro-RO" sz="1000" dirty="0" smtClean="0"/>
              <a:t/>
            </a:r>
            <a:br>
              <a:rPr lang="ro-RO" sz="1000" dirty="0" smtClean="0"/>
            </a:br>
            <a:r>
              <a:rPr lang="ro-RO" sz="1000" dirty="0" smtClean="0"/>
              <a:t>Proba de evaluare a competenţelor digitale</a:t>
            </a:r>
            <a:r>
              <a:rPr lang="en-US" sz="1000" dirty="0" smtClean="0"/>
              <a:t> – document de </a:t>
            </a:r>
            <a:r>
              <a:rPr lang="en-US" sz="1000" dirty="0" err="1" smtClean="0"/>
              <a:t>lucru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001000" cy="25908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fr-FR" sz="1200" smtClean="0"/>
              <a:t>Redactaţi pe scurt semnificaţia următorilor termeni: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migraţie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limes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mercenar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fr-FR" sz="1200" smtClean="0"/>
              <a:t>Ordonaţi cronologic următoarele evenimente :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fr-FR" sz="1200" smtClean="0"/>
              <a:t>divizarea Imperiului roman</a:t>
            </a:r>
            <a:endParaRPr lang="it-IT" sz="1200" smtClean="0"/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retragerea administraţiei şi armatei romane din Dacia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venirea hunilor în Europa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it-IT" sz="1200" smtClean="0"/>
              <a:t>Ce urmări au avut: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pătrunderea ostrogoţilor în Italia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domnia împăratului Justinian</a:t>
            </a:r>
          </a:p>
          <a:p>
            <a:pPr marL="990600" lvl="1" indent="-533400" eaLnBrk="1" hangingPunct="1">
              <a:lnSpc>
                <a:spcPct val="80000"/>
              </a:lnSpc>
              <a:buFontTx/>
              <a:buAutoNum type="alphaLcParenR"/>
            </a:pPr>
            <a:r>
              <a:rPr lang="it-IT" sz="1200" smtClean="0"/>
              <a:t>domnia împăratului Diocleţian</a:t>
            </a:r>
            <a:r>
              <a:rPr lang="en-US" sz="1200" smtClean="0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225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APARIŢIA ŞI RĂSPÂNDIREA CREŞTINISMULUI </vt:lpstr>
      <vt:lpstr>Examenul de bacalaureat 2011 Proba de evaluare a competenţelor digitale – document de lucru </vt:lpstr>
      <vt:lpstr>Examenul de bacalaureat 2011 Proba de evaluare a competenţelor digitale – document de lucru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Digitale</dc:creator>
  <cp:lastModifiedBy>Guest</cp:lastModifiedBy>
  <cp:revision>38</cp:revision>
  <cp:lastPrinted>1601-01-01T00:00:00Z</cp:lastPrinted>
  <dcterms:created xsi:type="dcterms:W3CDTF">1601-01-01T00:00:00Z</dcterms:created>
  <dcterms:modified xsi:type="dcterms:W3CDTF">2011-04-15T08:00:52Z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