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67"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F1F1DC32-39DF-4986-A904-A2DE43741BD9}" type="datetimeFigureOut">
              <a:rPr lang="ro-RO"/>
              <a:pPr>
                <a:defRPr/>
              </a:pPr>
              <a:t>28.04.2016</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72D63AA4-E07B-42DD-9B2D-2C58C59847DA}"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C847897A-43A0-4BC4-A6E9-30149BAF0F8E}" type="datetimeFigureOut">
              <a:rPr lang="ro-RO"/>
              <a:pPr>
                <a:defRPr/>
              </a:pPr>
              <a:t>28.04.2016</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F5D2672-66D5-44C5-83A6-91865BFBCAB7}"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BE5EBD19-DDFA-43ED-81C7-60B2EEAE6DC6}" type="datetimeFigureOut">
              <a:rPr lang="ro-RO"/>
              <a:pPr>
                <a:defRPr/>
              </a:pPr>
              <a:t>28.04.2016</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93063E2-BA42-4D75-BADC-213467380406}"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5D303FF9-C0F4-46B5-97F0-6968FA9659E3}" type="datetimeFigureOut">
              <a:rPr lang="ro-RO"/>
              <a:pPr>
                <a:defRPr/>
              </a:pPr>
              <a:t>28.04.2016</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3B0C7DEC-0E13-4869-8C4F-7DAEC6362EF6}"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CA6F761-98F8-4495-9906-35E476F61B16}" type="datetimeFigureOut">
              <a:rPr lang="ro-RO"/>
              <a:pPr>
                <a:defRPr/>
              </a:pPr>
              <a:t>28.04.2016</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B349B38E-37C0-44ED-A148-6B8E672C8AEE}"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pPr>
              <a:defRPr/>
            </a:pPr>
            <a:fld id="{76931669-DF51-46C5-8DAC-0F9928A63B71}" type="datetimeFigureOut">
              <a:rPr lang="ro-RO"/>
              <a:pPr>
                <a:defRPr/>
              </a:pPr>
              <a:t>28.04.2016</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D6C18FB3-A618-40B7-A29A-8D7D0FF9E28D}"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pPr>
              <a:defRPr/>
            </a:pPr>
            <a:fld id="{38A03FF3-AAB3-46EB-9DD2-5C76D6A4D1DF}" type="datetimeFigureOut">
              <a:rPr lang="ro-RO"/>
              <a:pPr>
                <a:defRPr/>
              </a:pPr>
              <a:t>28.04.2016</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15326BCC-95F0-4775-9B39-9A5D24953197}"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A23AC3C2-5797-4A01-A84E-2D8E785457F0}" type="datetimeFigureOut">
              <a:rPr lang="ro-RO"/>
              <a:pPr>
                <a:defRPr/>
              </a:pPr>
              <a:t>28.04.2016</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F6AA4854-6525-496E-80FF-7A7501EED909}"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8D0A58D-A1AC-41FE-80EB-0D8762423A2B}" type="datetimeFigureOut">
              <a:rPr lang="ro-RO"/>
              <a:pPr>
                <a:defRPr/>
              </a:pPr>
              <a:t>28.04.2016</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161DC0AB-7FEF-42F7-8027-98838BDD484D}"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F8335D9-244F-4C6E-AC1E-8FF5FF3660AE}" type="datetimeFigureOut">
              <a:rPr lang="ro-RO"/>
              <a:pPr>
                <a:defRPr/>
              </a:pPr>
              <a:t>28.04.2016</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CAE67C51-B19E-4938-B987-C94C0129B461}"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45C2AC0-5B3C-4D06-800A-BE0737E635C6}" type="datetimeFigureOut">
              <a:rPr lang="ro-RO"/>
              <a:pPr>
                <a:defRPr/>
              </a:pPr>
              <a:t>28.04.2016</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1E04500A-64E0-4299-8164-28FDACC87B6F}"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9480C4CC-7ADE-4F00-8F53-32F88F2B28D4}" type="datetimeFigureOut">
              <a:rPr lang="ro-RO"/>
              <a:pPr>
                <a:defRPr/>
              </a:pPr>
              <a:t>28.04.2016</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8C6AE334-7459-4628-A510-A7AD9EE50282}"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z="1400" b="1" smtClean="0">
                <a:solidFill>
                  <a:srgbClr val="000000"/>
                </a:solidFill>
                <a:latin typeface="Arial" charset="0"/>
              </a:rPr>
              <a:t>DEPRINDERI SPECIFICE DE CÂNT</a:t>
            </a:r>
          </a:p>
        </p:txBody>
      </p:sp>
      <p:sp>
        <p:nvSpPr>
          <p:cNvPr id="2051" name="Subtitle 2"/>
          <p:cNvSpPr>
            <a:spLocks noGrp="1"/>
          </p:cNvSpPr>
          <p:nvPr>
            <p:ph type="subTitle" idx="1"/>
          </p:nvPr>
        </p:nvSpPr>
        <p:spPr>
          <a:xfrm>
            <a:off x="1371600" y="3886200"/>
            <a:ext cx="6400800" cy="685800"/>
          </a:xfrm>
        </p:spPr>
        <p:txBody>
          <a:bodyPr/>
          <a:lstStyle/>
          <a:p>
            <a:pPr algn="just" eaLnBrk="1" hangingPunct="1"/>
            <a:r>
              <a:rPr lang="vi-VN" sz="1000" smtClean="0">
                <a:solidFill>
                  <a:schemeClr val="tx1"/>
                </a:solidFill>
              </a:rPr>
              <a:t>(Adaptat după </a:t>
            </a:r>
            <a:r>
              <a:rPr lang="vi-VN" sz="1000" i="1" smtClean="0">
                <a:solidFill>
                  <a:schemeClr val="tx1"/>
                </a:solidFill>
              </a:rPr>
              <a:t>Manualul de Educație muzicală</a:t>
            </a:r>
            <a:r>
              <a:rPr lang="vi-VN" sz="1000" smtClean="0">
                <a:solidFill>
                  <a:schemeClr val="tx1"/>
                </a:solidFill>
              </a:rPr>
              <a:t>, clasa a VIII-a, Anca Toader, Valentin Moraru)</a:t>
            </a:r>
          </a:p>
          <a:p>
            <a:pPr eaLnBrk="1" hangingPunct="1"/>
            <a:endParaRPr lang="ro-RO" sz="1000" smtClean="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smtClean="0"/>
              <a:t>Examenul de bacalaureat naţional 2016</a:t>
            </a:r>
            <a:endParaRPr lang="ro-RO" sz="1000" dirty="0"/>
          </a:p>
          <a:p>
            <a:pPr eaLnBrk="0" hangingPunct="0"/>
            <a:r>
              <a:rPr lang="ro-RO" sz="1000" dirty="0"/>
              <a:t>Proba de evaluare a competenţelor digitale  - document de lucru</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542925" algn="just">
              <a:buFont typeface="Arial" charset="0"/>
              <a:buNone/>
            </a:pPr>
            <a:r>
              <a:rPr lang="vi-VN" sz="1200" smtClean="0">
                <a:solidFill>
                  <a:srgbClr val="000000"/>
                </a:solidFill>
                <a:ea typeface="Calibri" pitchFamily="34" charset="0"/>
                <a:cs typeface="Arial" charset="0"/>
              </a:rPr>
              <a:t>Ce ușor pare a cânta frumos! E de-ajuns să-i privim și să-i ascultăm pe acești […] mari tenori ai lumii ca să ne închipuim că și noi putem face la fel. Dar, când încercăm să cântăm cu adevărat, ne dăm seama că nu putem.</a:t>
            </a:r>
          </a:p>
          <a:p>
            <a:pPr marL="0" indent="542925" algn="just">
              <a:buFont typeface="Arial" charset="0"/>
              <a:buNone/>
            </a:pPr>
            <a:r>
              <a:rPr lang="vi-VN" sz="1200" smtClean="0">
                <a:solidFill>
                  <a:srgbClr val="000000"/>
                </a:solidFill>
                <a:ea typeface="Calibri" pitchFamily="34" charset="0"/>
                <a:cs typeface="Arial" charset="0"/>
              </a:rPr>
              <a:t>“Bel-canto” este arta de a cânta frumos. Italia este țara unde s-a născut această artă.</a:t>
            </a:r>
          </a:p>
          <a:p>
            <a:pPr marL="0" indent="542925" algn="just">
              <a:buFont typeface="Arial" charset="0"/>
              <a:buNone/>
            </a:pPr>
            <a:r>
              <a:rPr lang="vi-VN" sz="1200" smtClean="0">
                <a:solidFill>
                  <a:srgbClr val="000000"/>
                </a:solidFill>
                <a:ea typeface="Calibri" pitchFamily="34" charset="0"/>
                <a:cs typeface="Arial" charset="0"/>
              </a:rPr>
              <a:t>Preocuparea pentru a cânta există din cele mai vechi timpuri. Cu multe secole înainte de Hristos, David, regele poporului evreu, compune psalmii, cântă el însușii instruindu-i pe tineri.</a:t>
            </a:r>
          </a:p>
          <a:p>
            <a:pPr marL="0" indent="542925" algn="just">
              <a:buFont typeface="Arial" charset="0"/>
              <a:buNone/>
            </a:pPr>
            <a:r>
              <a:rPr lang="vi-VN" sz="1200" smtClean="0">
                <a:solidFill>
                  <a:srgbClr val="000000"/>
                </a:solidFill>
                <a:ea typeface="Calibri" pitchFamily="34" charset="0"/>
                <a:cs typeface="Arial" charset="0"/>
              </a:rPr>
              <a:t>În Grecia antică, filozofii Platon și Aristotel consideră muzica, și în special arta cântatului, o preocupare fundamentală a vieții omului. Tragediile antice grecești pun și ele în valoare vocea umană.</a:t>
            </a:r>
          </a:p>
          <a:p>
            <a:pPr marL="0" indent="542925" algn="just">
              <a:buFont typeface="Arial" charset="0"/>
              <a:buNone/>
            </a:pPr>
            <a:r>
              <a:rPr lang="vi-VN" sz="1200" smtClean="0">
                <a:solidFill>
                  <a:srgbClr val="000000"/>
                </a:solidFill>
                <a:ea typeface="Calibri" pitchFamily="34" charset="0"/>
                <a:cs typeface="Arial" charset="0"/>
              </a:rPr>
              <a:t>Interpreții greci, dornici ca vocea lor să sune bine în amfiteatru, inventează un fel de “mască” pentru amplificarea sunetului. De aici rămâne expresia “a cânta în mască” prin care astăzi se înțelege plasarea vocii în centrii de rezonanță.</a:t>
            </a:r>
          </a:p>
        </p:txBody>
      </p:sp>
      <p:sp>
        <p:nvSpPr>
          <p:cNvPr id="3075" name="Text Box 5"/>
          <p:cNvSpPr txBox="1">
            <a:spLocks noChangeArrowheads="1"/>
          </p:cNvSpPr>
          <p:nvPr/>
        </p:nvSpPr>
        <p:spPr bwMode="auto">
          <a:xfrm>
            <a:off x="539750" y="260350"/>
            <a:ext cx="8353425" cy="396875"/>
          </a:xfrm>
          <a:prstGeom prst="rect">
            <a:avLst/>
          </a:prstGeom>
          <a:noFill/>
          <a:ln w="9525">
            <a:noFill/>
            <a:miter lim="800000"/>
            <a:headEnd/>
            <a:tailEnd/>
          </a:ln>
        </p:spPr>
        <p:txBody>
          <a:bodyPr>
            <a:spAutoFit/>
          </a:bodyPr>
          <a:lstStyle/>
          <a:p>
            <a:r>
              <a:rPr lang="ro-RO" sz="1000" dirty="0" smtClean="0"/>
              <a:t>Examenul de bacalaureat naţional 2016</a:t>
            </a:r>
            <a:endParaRPr lang="ro-RO" sz="1000" dirty="0"/>
          </a:p>
          <a:p>
            <a:r>
              <a:rPr lang="ro-RO" sz="1000" dirty="0"/>
              <a:t>Proba de evaluare a competenţelor digitale  - document de lucru</a:t>
            </a:r>
            <a:endParaRPr lang="en-GB" sz="1000" dirty="0"/>
          </a:p>
        </p:txBody>
      </p:sp>
      <p:pic>
        <p:nvPicPr>
          <p:cNvPr id="5" name="Imagine 1"/>
          <p:cNvPicPr/>
          <p:nvPr/>
        </p:nvPicPr>
        <p:blipFill>
          <a:blip r:embed="rId2" cstate="print"/>
          <a:srcRect/>
          <a:stretch>
            <a:fillRect/>
          </a:stretch>
        </p:blipFill>
        <p:spPr bwMode="auto">
          <a:xfrm>
            <a:off x="5148064" y="1268760"/>
            <a:ext cx="3600450" cy="3600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5268912"/>
          </a:xfrm>
        </p:spPr>
        <p:txBody>
          <a:bodyPr/>
          <a:lstStyle/>
          <a:p>
            <a:pPr>
              <a:buFont typeface="Arial" charset="0"/>
              <a:buNone/>
            </a:pPr>
            <a:r>
              <a:rPr lang="ro-RO" sz="1200" smtClean="0">
                <a:latin typeface="Arial" charset="0"/>
                <a:cs typeface="Arial" charset="0"/>
              </a:rPr>
              <a:t>Exercițiile pe care vi le propunem vor fi executate și pe alte sunete, suitor sau coborâtor, la indicația profesorului.</a:t>
            </a:r>
            <a:endParaRPr lang="en-US" sz="1200" smtClean="0">
              <a:latin typeface="Arial" charset="0"/>
              <a:cs typeface="Arial" charset="0"/>
            </a:endParaRPr>
          </a:p>
          <a:p>
            <a:pPr algn="just" eaLnBrk="1" hangingPunct="1">
              <a:buFont typeface="Calibri" pitchFamily="34" charset="0"/>
              <a:buAutoNum type="arabicPeriod"/>
            </a:pPr>
            <a:r>
              <a:rPr lang="ro-RO" sz="1200" smtClean="0">
                <a:latin typeface="Arial" charset="0"/>
              </a:rPr>
              <a:t>Inspirați:</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fără să ridicați umerii;</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fără să umflați abdomenul;</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aerul pătrunde vertical depărtând ușor coastele în lateral.</a:t>
            </a:r>
            <a:endParaRPr lang="en-US" sz="1200" smtClean="0">
              <a:latin typeface="Arial" charset="0"/>
            </a:endParaRPr>
          </a:p>
          <a:p>
            <a:pPr algn="just" eaLnBrk="1" hangingPunct="1">
              <a:buFont typeface="Calibri" pitchFamily="34" charset="0"/>
              <a:buAutoNum type="arabicPeriod"/>
            </a:pPr>
            <a:r>
              <a:rPr lang="ro-RO" sz="1200" smtClean="0">
                <a:latin typeface="Arial" charset="0"/>
              </a:rPr>
              <a:t>Emiteți:</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sunetul cu gura închisă (</a:t>
            </a:r>
            <a:r>
              <a:rPr lang="en-US" sz="1200" smtClean="0">
                <a:latin typeface="Arial" charset="0"/>
              </a:rPr>
              <a:t>“mut”</a:t>
            </a:r>
            <a:r>
              <a:rPr lang="ro-RO" sz="1200" smtClean="0">
                <a:latin typeface="Arial" charset="0"/>
              </a:rPr>
              <a:t>);</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expirați cât mai puțin aer pentru a putea prelungi sunetul cât mai mult timp;</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imaginați-vă că firicelul de aer împinge sunetul și umple cu el cutia de rezonanță formată din: boltă palatină, nas, pomeți, orbite, frunte.</a:t>
            </a:r>
            <a:endParaRPr lang="en-US" sz="1200" smtClean="0">
              <a:latin typeface="Arial" charset="0"/>
            </a:endParaRPr>
          </a:p>
          <a:p>
            <a:pPr algn="just" eaLnBrk="1" hangingPunct="1">
              <a:buFont typeface="Calibri" pitchFamily="34" charset="0"/>
              <a:buAutoNum type="arabicPeriod"/>
            </a:pPr>
            <a:r>
              <a:rPr lang="ro-RO" sz="1200" smtClean="0">
                <a:latin typeface="Arial" charset="0"/>
              </a:rPr>
              <a:t>Deschideți gura pentru sunetul </a:t>
            </a:r>
            <a:r>
              <a:rPr lang="en-US" sz="1200" smtClean="0">
                <a:latin typeface="Arial" charset="0"/>
              </a:rPr>
              <a:t>“a”</a:t>
            </a:r>
            <a:r>
              <a:rPr lang="ro-RO" sz="1200" smtClean="0">
                <a:latin typeface="Arial" charset="0"/>
              </a:rPr>
              <a:t>:</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coborând maxilarul inferior;</a:t>
            </a:r>
            <a:endParaRPr lang="en-US" sz="1200" smtClean="0">
              <a:latin typeface="Arial" charset="0"/>
            </a:endParaRPr>
          </a:p>
          <a:p>
            <a:pPr marL="990600" lvl="1" indent="-533400" algn="just" eaLnBrk="1" hangingPunct="1">
              <a:buFont typeface="Calibri" pitchFamily="34" charset="0"/>
              <a:buAutoNum type="alphaLcParenR"/>
            </a:pPr>
            <a:r>
              <a:rPr lang="ro-RO" sz="1200" smtClean="0">
                <a:latin typeface="Arial" charset="0"/>
              </a:rPr>
              <a:t>dozând aerul în continuare. </a:t>
            </a:r>
            <a:r>
              <a:rPr lang="en-US" sz="1200" smtClean="0">
                <a:latin typeface="Arial" charset="0"/>
              </a:rPr>
              <a:t>[…]</a:t>
            </a:r>
          </a:p>
          <a:p>
            <a:pPr marL="990600" lvl="1" indent="-533400" algn="just" eaLnBrk="1" hangingPunct="1">
              <a:buFont typeface="Calibri" pitchFamily="34" charset="0"/>
              <a:buAutoNum type="alphaLcParenR"/>
            </a:pPr>
            <a:endParaRPr lang="en-US" sz="1200" smtClean="0">
              <a:latin typeface="Arial" charset="0"/>
            </a:endParaRPr>
          </a:p>
          <a:p>
            <a:pPr marL="990600" lvl="1" indent="-533400" algn="just" eaLnBrk="1" hangingPunct="1">
              <a:buFont typeface="Calibri" pitchFamily="34" charset="0"/>
              <a:buAutoNum type="alphaLcParenR"/>
            </a:pPr>
            <a:endParaRPr lang="en-US" sz="1200" smtClean="0">
              <a:latin typeface="Arial" charset="0"/>
            </a:endParaRPr>
          </a:p>
        </p:txBody>
      </p:sp>
      <p:sp>
        <p:nvSpPr>
          <p:cNvPr id="4099" name="Rectangle 4"/>
          <p:cNvSpPr>
            <a:spLocks noChangeArrowheads="1"/>
          </p:cNvSpPr>
          <p:nvPr/>
        </p:nvSpPr>
        <p:spPr bwMode="auto">
          <a:xfrm>
            <a:off x="539750" y="260350"/>
            <a:ext cx="7848600" cy="396875"/>
          </a:xfrm>
          <a:prstGeom prst="rect">
            <a:avLst/>
          </a:prstGeom>
          <a:noFill/>
          <a:ln w="9525">
            <a:noFill/>
            <a:miter lim="800000"/>
            <a:headEnd/>
            <a:tailEnd/>
          </a:ln>
        </p:spPr>
        <p:txBody>
          <a:bodyPr>
            <a:spAutoFit/>
          </a:bodyPr>
          <a:lstStyle/>
          <a:p>
            <a:r>
              <a:rPr lang="ro-RO" sz="1000" dirty="0" smtClean="0"/>
              <a:t>Examenul de bacalaureat naţional 2016</a:t>
            </a:r>
            <a:endParaRPr lang="ro-RO" sz="1000" dirty="0"/>
          </a:p>
          <a:p>
            <a:r>
              <a:rPr lang="ro-RO" sz="1000" dirty="0"/>
              <a:t>Proba de evaluare a competenţelor digitale  - document de lucru</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TotalTime>
  <Words>365</Words>
  <Application>Microsoft Office PowerPoint</Application>
  <PresentationFormat>On-screen Show (4:3)</PresentationFormat>
  <Paragraphs>25</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DEPRINDERI SPECIFICE DE CÂNT</vt:lpstr>
      <vt:lpstr>PowerPoint Presentation</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CNEE</dc:creator>
  <cp:lastModifiedBy>admin</cp:lastModifiedBy>
  <cp:revision>63</cp:revision>
  <dcterms:created xsi:type="dcterms:W3CDTF">2010-01-11T15:51:42Z</dcterms:created>
  <dcterms:modified xsi:type="dcterms:W3CDTF">2016-04-28T08:31:24Z</dcterms:modified>
</cp:coreProperties>
</file>