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5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373315-6EFA-48BE-8CB1-5A14B6F79F2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643E03-89A5-4C5C-9052-DAA255D2D51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42ED9E-F608-4771-B3FA-27A12DE254C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FD6B1669-34C2-4CE2-87F2-54B4A891018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4166278-953B-46C2-9425-592393D28C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BC1FCA-4576-4818-AF50-DAE4F43EB0E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86F3721-0AA4-485F-9D5F-5AC72A81924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47AB2FE-C5A5-4C76-AB58-17CAD3B858C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2F893F-C47D-494A-9D5F-3C29AF5FB3C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46C7196-C94B-42C2-8CCF-A992C408D1C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83E741-6BD1-4F41-BFF9-2DEA3E8CF5A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C75F57F-34F5-40CF-9606-797C6F6A49B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C7E7A73F-17A0-4909-9C8E-F798B2E8127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752600"/>
            <a:ext cx="7772400" cy="2590799"/>
          </a:xfrm>
        </p:spPr>
        <p:txBody>
          <a:bodyPr anchor="t"/>
          <a:lstStyle/>
          <a:p>
            <a:pPr algn="l"/>
            <a:r>
              <a:rPr lang="ro-RO" sz="1400" b="1" dirty="0"/>
              <a:t>PROCESE PSIHICE COGNITIVE SUPERIOARE </a:t>
            </a:r>
            <a:r>
              <a:rPr lang="en-US" sz="1400" b="1" dirty="0"/>
              <a:t>- </a:t>
            </a:r>
            <a:r>
              <a:rPr lang="ro-RO" sz="1400" b="1" dirty="0"/>
              <a:t>GÂNDIREA</a:t>
            </a:r>
            <a:r>
              <a:rPr lang="ro-RO" b="1" dirty="0"/>
              <a:t> </a:t>
            </a:r>
            <a:endParaRPr lang="en-US" b="1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057400" y="4800600"/>
            <a:ext cx="6400800" cy="1752600"/>
          </a:xfrm>
        </p:spPr>
        <p:txBody>
          <a:bodyPr/>
          <a:lstStyle/>
          <a:p>
            <a:r>
              <a:rPr lang="ro-RO" sz="1000" dirty="0"/>
              <a:t>(Adaptat după </a:t>
            </a:r>
            <a:r>
              <a:rPr lang="ro-RO" sz="1000" i="1" dirty="0"/>
              <a:t>Manualul de </a:t>
            </a:r>
            <a:r>
              <a:rPr lang="en-GB" sz="1000" i="1" dirty="0"/>
              <a:t>P</a:t>
            </a:r>
            <a:r>
              <a:rPr lang="ro-RO" sz="1000" i="1" dirty="0"/>
              <a:t>sihologie, clasa a X-a</a:t>
            </a:r>
            <a:r>
              <a:rPr lang="ro-RO" sz="1000" dirty="0"/>
              <a:t>, Elena Lupşa, Victor Bratu</a:t>
            </a:r>
            <a:r>
              <a:rPr lang="en-US" sz="1000" dirty="0"/>
              <a:t>)</a:t>
            </a:r>
          </a:p>
        </p:txBody>
      </p:sp>
      <p:sp>
        <p:nvSpPr>
          <p:cNvPr id="5124" name="Text Box 4"/>
          <p:cNvSpPr txBox="1">
            <a:spLocks noChangeArrowheads="1"/>
          </p:cNvSpPr>
          <p:nvPr/>
        </p:nvSpPr>
        <p:spPr bwMode="auto">
          <a:xfrm>
            <a:off x="457200" y="228600"/>
            <a:ext cx="800100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ro-RO" sz="1000" u="sng" dirty="0" smtClean="0"/>
              <a:t>Examenul de bacalaureat naţional 2014</a:t>
            </a:r>
            <a:endParaRPr lang="en-US" sz="1000" u="sng" dirty="0" smtClean="0"/>
          </a:p>
          <a:p>
            <a:r>
              <a:rPr lang="ro-RO" sz="1000" u="sng" dirty="0" smtClean="0"/>
              <a:t>Proba de evaluare a competenţelor digitale – document de lucru</a:t>
            </a:r>
            <a:endParaRPr lang="en-US" sz="1000" u="sng" dirty="0">
              <a:solidFill>
                <a:schemeClr val="tx2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8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/>
          <a:lstStyle/>
          <a:p>
            <a:pPr algn="l"/>
            <a:r>
              <a:rPr lang="ro-RO" sz="1000" dirty="0" smtClean="0">
                <a:latin typeface="Arial" pitchFamily="34" charset="0"/>
                <a:cs typeface="Arial" pitchFamily="34" charset="0"/>
              </a:rPr>
              <a:t>Examenul de bacalaureat naţional 2014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US" sz="1000" dirty="0" smtClean="0">
                <a:latin typeface="Arial" pitchFamily="34" charset="0"/>
                <a:cs typeface="Arial" pitchFamily="34" charset="0"/>
              </a:rPr>
            </a:br>
            <a:r>
              <a:rPr lang="ro-RO" sz="1000" dirty="0" smtClean="0">
                <a:latin typeface="Arial" pitchFamily="34" charset="0"/>
                <a:cs typeface="Arial" pitchFamily="34" charset="0"/>
              </a:rPr>
              <a:t>Proba de evaluare a competenţelor digitale – document de lucru</a:t>
            </a:r>
            <a:endParaRPr lang="en-US" sz="1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371600"/>
            <a:ext cx="4267200" cy="4953000"/>
          </a:xfrm>
        </p:spPr>
        <p:txBody>
          <a:bodyPr/>
          <a:lstStyle/>
          <a:p>
            <a:pPr marL="114300" indent="228600" algn="just">
              <a:lnSpc>
                <a:spcPct val="80000"/>
              </a:lnSpc>
              <a:buFontTx/>
              <a:buNone/>
            </a:pPr>
            <a:r>
              <a:rPr lang="ro-RO" sz="1200"/>
              <a:t>Gândirea este nivelul cel mai înalt de prelucrare şi integrare a informaţiei despre lumea externă şi despre noi înşine. Prin ea se realizează saltul calitativ al activităţii de cunoaştere de la particular, accidental la general, esenţial, necesar, de la simpla constatare a obiectului la interpretarea şi explicarea </a:t>
            </a:r>
            <a:r>
              <a:rPr lang="en-US" sz="1200"/>
              <a:t>l</a:t>
            </a:r>
            <a:r>
              <a:rPr lang="ro-RO" sz="1200"/>
              <a:t>ui legic-cauzală.</a:t>
            </a:r>
          </a:p>
          <a:p>
            <a:pPr marL="114300" indent="228600" algn="just">
              <a:lnSpc>
                <a:spcPct val="80000"/>
              </a:lnSpc>
              <a:buFontTx/>
              <a:buNone/>
            </a:pPr>
            <a:r>
              <a:rPr lang="ro-RO" sz="1200"/>
              <a:t>Gândirea este procesul psihic de reflectare mijlocită şi generalizat-abstractă </a:t>
            </a:r>
            <a:r>
              <a:rPr lang="en-US" sz="1200"/>
              <a:t>-</a:t>
            </a:r>
            <a:r>
              <a:rPr lang="ro-RO" sz="1200"/>
              <a:t> sub forma noţiunilor, judecăţilor şi raţionamentelor - a însuşirilor comune, esenţiale şi necesare ale obiectelor şi a relaţiilor legice, cauzale dintre ele.</a:t>
            </a:r>
            <a:endParaRPr lang="en-US" sz="1200"/>
          </a:p>
          <a:p>
            <a:pPr marL="114300" indent="228600" algn="just">
              <a:spcBef>
                <a:spcPct val="50000"/>
              </a:spcBef>
              <a:buFontTx/>
              <a:buNone/>
            </a:pPr>
            <a:r>
              <a:rPr lang="ro-RO" sz="1200"/>
              <a:t>Caracterul mijlocit al gândirii constă în aceea că ea nu operează direct asupra realităţii, ci asupra informaţiei furnizate de percepţii şi de reprezentări. Desfăşurarea ei presupune totdeauna fie o informaţie care se extrage, în prezent, în cadrul contactului senzorial cu obiectul, fie o informaţie extrasă din tezaurul memoriei.</a:t>
            </a:r>
          </a:p>
          <a:p>
            <a:pPr marL="114300" indent="228600" algn="just">
              <a:spcBef>
                <a:spcPct val="50000"/>
              </a:spcBef>
              <a:buFontTx/>
              <a:buNone/>
            </a:pPr>
            <a:r>
              <a:rPr lang="ro-RO" sz="1200"/>
              <a:t>Caracterul general-abstract al gândirii rezultă din aceea că ea se desfăşoară permanent în direcţia evidenţierii însuşirilor generale şi esenţiale ale obiectelor şi fenomenelor şi a subordonării unor modele ideale generale (noţiuni, principii, legi).</a:t>
            </a:r>
          </a:p>
          <a:p>
            <a:pPr marL="114300" indent="228600" algn="just">
              <a:spcBef>
                <a:spcPct val="50000"/>
              </a:spcBef>
              <a:buFontTx/>
              <a:buNone/>
            </a:pPr>
            <a:r>
              <a:rPr lang="ro-RO" sz="1200"/>
              <a:t>Gândirea este capacitatea de a rezolva probleme. În această accepţiune, gândirea se apropie de inteligenţă.</a:t>
            </a:r>
            <a:r>
              <a:rPr lang="en-GB" sz="1200"/>
              <a:t>[…]</a:t>
            </a:r>
            <a:endParaRPr lang="en-US" sz="1200"/>
          </a:p>
        </p:txBody>
      </p:sp>
      <p:pic>
        <p:nvPicPr>
          <p:cNvPr id="6156" name="Picture 12" descr="comp_i"/>
          <p:cNvPicPr>
            <a:picLocks noGrp="1" noChangeAspect="1" noChangeArrowheads="1"/>
          </p:cNvPicPr>
          <p:nvPr>
            <p:ph sz="half" idx="2"/>
          </p:nvPr>
        </p:nvPicPr>
        <p:blipFill>
          <a:blip r:embed="rId2" cstate="print"/>
          <a:srcRect/>
          <a:stretch>
            <a:fillRect/>
          </a:stretch>
        </p:blipFill>
        <p:spPr>
          <a:xfrm>
            <a:off x="5029201" y="1143001"/>
            <a:ext cx="2362200" cy="2362200"/>
          </a:xfrm>
          <a:noFill/>
          <a:ln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/>
          <a:lstStyle/>
          <a:p>
            <a:pPr algn="l"/>
            <a:r>
              <a:rPr lang="ro-RO" sz="1000" dirty="0" smtClean="0">
                <a:latin typeface="Arial" pitchFamily="34" charset="0"/>
                <a:cs typeface="Arial" pitchFamily="34" charset="0"/>
              </a:rPr>
              <a:t>Examenul de bacalaureat naţional 2014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US" sz="1000" dirty="0" smtClean="0">
                <a:latin typeface="Arial" pitchFamily="34" charset="0"/>
                <a:cs typeface="Arial" pitchFamily="34" charset="0"/>
              </a:rPr>
            </a:br>
            <a:r>
              <a:rPr lang="ro-RO" sz="1000" dirty="0" smtClean="0">
                <a:latin typeface="Arial" pitchFamily="34" charset="0"/>
                <a:cs typeface="Arial" pitchFamily="34" charset="0"/>
              </a:rPr>
              <a:t>Proba de evaluare a competenţelor digitale – document de lucru</a:t>
            </a:r>
            <a:endParaRPr lang="en-GB" sz="1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4953000"/>
          </a:xfrm>
        </p:spPr>
        <p:txBody>
          <a:bodyPr/>
          <a:lstStyle/>
          <a:p>
            <a:pPr marL="0" indent="342900">
              <a:lnSpc>
                <a:spcPct val="80000"/>
              </a:lnSpc>
              <a:buFontTx/>
              <a:buNone/>
            </a:pPr>
            <a:r>
              <a:rPr lang="ro-RO" sz="1200" dirty="0"/>
              <a:t>Psihologul american, J. P. </a:t>
            </a:r>
            <a:r>
              <a:rPr lang="ro-RO" sz="1200" dirty="0" err="1"/>
              <a:t>Guilford</a:t>
            </a:r>
            <a:r>
              <a:rPr lang="ro-RO" sz="1200" dirty="0"/>
              <a:t>, a propus un model larg acceptat al structurii gândirii, format din trei component</a:t>
            </a:r>
            <a:r>
              <a:rPr lang="en-GB" sz="1200"/>
              <a:t>e</a:t>
            </a:r>
            <a:r>
              <a:rPr lang="en-GB" sz="1200" smtClean="0"/>
              <a:t>:</a:t>
            </a:r>
            <a:endParaRPr lang="en-GB" sz="1200" dirty="0"/>
          </a:p>
          <a:p>
            <a:pPr marL="0" indent="342900">
              <a:lnSpc>
                <a:spcPct val="80000"/>
              </a:lnSpc>
              <a:buFontTx/>
              <a:buAutoNum type="arabicPeriod"/>
            </a:pPr>
            <a:r>
              <a:rPr lang="ro-RO" sz="1200" dirty="0"/>
              <a:t>Operaţii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evaluare</a:t>
            </a:r>
            <a:r>
              <a:rPr lang="en-US" sz="1200" dirty="0"/>
              <a:t>; </a:t>
            </a:r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gândire convergentă;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gândire divergentă;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memorie; 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 err="1"/>
              <a:t>cogniţie</a:t>
            </a:r>
            <a:r>
              <a:rPr lang="ro-RO" sz="1200" dirty="0"/>
              <a:t> sau</a:t>
            </a:r>
            <a:r>
              <a:rPr lang="en-GB" sz="1200" dirty="0"/>
              <a:t> </a:t>
            </a:r>
            <a:r>
              <a:rPr lang="ro-RO" sz="1200" dirty="0"/>
              <a:t>cunoaştere.</a:t>
            </a:r>
            <a:endParaRPr lang="en-GB" sz="1200" dirty="0"/>
          </a:p>
          <a:p>
            <a:pPr marL="0" indent="342900">
              <a:lnSpc>
                <a:spcPct val="80000"/>
              </a:lnSpc>
              <a:buFontTx/>
              <a:buAutoNum type="arabicPeriod"/>
            </a:pPr>
            <a:r>
              <a:rPr lang="ro-RO" sz="1200" dirty="0"/>
              <a:t>Conţinuturi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comportamental;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semantic;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simbolic; 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figurat.</a:t>
            </a:r>
            <a:endParaRPr lang="en-GB" sz="1200" dirty="0"/>
          </a:p>
          <a:p>
            <a:pPr marL="0" indent="342900">
              <a:lnSpc>
                <a:spcPct val="80000"/>
              </a:lnSpc>
              <a:buFontTx/>
              <a:buAutoNum type="arabicPeriod"/>
            </a:pPr>
            <a:r>
              <a:rPr lang="ro-RO" sz="1200" dirty="0"/>
              <a:t>Produse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unităţi;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clase;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relaţii;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sisteme;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transformări;</a:t>
            </a:r>
            <a:endParaRPr lang="en-GB" sz="1200" dirty="0"/>
          </a:p>
          <a:p>
            <a:pPr marL="990600" lvl="1" indent="-533400">
              <a:lnSpc>
                <a:spcPct val="80000"/>
              </a:lnSpc>
              <a:buFontTx/>
              <a:buAutoNum type="alphaLcParenR"/>
            </a:pPr>
            <a:r>
              <a:rPr lang="ro-RO" sz="1200" dirty="0"/>
              <a:t>implicaţii.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</TotalTime>
  <Words>313</Words>
  <Application>Microsoft Office PowerPoint</Application>
  <PresentationFormat>Expunere pe ecran (4:3)</PresentationFormat>
  <Paragraphs>30</Paragraphs>
  <Slides>3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3</vt:i4>
      </vt:variant>
    </vt:vector>
  </HeadingPairs>
  <TitlesOfParts>
    <vt:vector size="4" baseType="lpstr">
      <vt:lpstr>Default Design</vt:lpstr>
      <vt:lpstr>PROCESE PSIHICE COGNITIVE SUPERIOARE - GÂNDIREA </vt:lpstr>
      <vt:lpstr>Examenul de bacalaureat naţional 2014 Proba de evaluare a competenţelor digitale – document de lucru</vt:lpstr>
      <vt:lpstr>Examenul de bacalaureat naţional 2014 Proba de evaluare a competenţelor digitale – document de lucru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PROCESE PSIHICE COGNITIVE SUPERIOARE - GÂNDIREA</dc:title>
  <dc:creator>CNEE</dc:creator>
  <cp:lastModifiedBy>Informatica</cp:lastModifiedBy>
  <cp:revision>27</cp:revision>
  <cp:lastPrinted>1601-01-01T00:00:00Z</cp:lastPrinted>
  <dcterms:created xsi:type="dcterms:W3CDTF">1601-01-01T00:00:00Z</dcterms:created>
  <dcterms:modified xsi:type="dcterms:W3CDTF">2014-06-13T08:30:25Z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