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EA066CD-98B4-442C-90AA-099FE150B270}" type="datetimeFigureOut">
              <a:rPr lang="ro-RO"/>
              <a:pPr/>
              <a:t>13.06.2014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o-R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1E128AE-A653-4B6C-9202-2ABE66B3F00C}" type="slidenum">
              <a:rPr lang="ro-RO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297160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D2984D-E69A-4BBE-BBA4-277729068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06F837-2215-4588-B489-74E17C413B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3356C-5BD5-430F-BF54-DD01016686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A043C-EAB2-4ED8-957F-FF76BAE1A7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4EBA78-60ED-42D4-B5BF-F8681CB329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9D1D33-489A-4894-A65A-8ACD4B9D1F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F7437C-6C14-4F8E-A6AD-B22F898507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35B4E3-FEA1-4389-A35A-3F9E835145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B4593-93E7-45C5-B8BF-4D66EE8D1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3467FF-FA45-411E-9BCD-0625E24CA9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619C3D-F418-4E07-BE89-C7522E827F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B69D37-6EDA-49C3-9436-4C1AA0195B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C889A64E-BC4A-42E1-9FD2-79AE4CE1180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1"/>
            <a:ext cx="7772400" cy="2000250"/>
          </a:xfrm>
        </p:spPr>
        <p:txBody>
          <a:bodyPr tIns="36000" bIns="36000" anchor="t"/>
          <a:lstStyle/>
          <a:p>
            <a:pPr algn="l" eaLnBrk="1" hangingPunct="1"/>
            <a:r>
              <a:rPr lang="ro-RO" sz="1400" b="1" dirty="0" smtClean="0"/>
              <a:t>ACIZI ŞI BAZE</a:t>
            </a:r>
            <a:r>
              <a:rPr lang="en-GB" dirty="0" smtClean="0"/>
              <a:t> </a:t>
            </a: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86200"/>
            <a:ext cx="6400800" cy="1752600"/>
          </a:xfrm>
        </p:spPr>
        <p:txBody>
          <a:bodyPr/>
          <a:lstStyle/>
          <a:p>
            <a:pPr algn="l" eaLnBrk="1" hangingPunct="1"/>
            <a:r>
              <a:rPr lang="ro-RO" sz="10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(Adaptat după </a:t>
            </a:r>
            <a:r>
              <a:rPr lang="ro-RO" sz="1000" i="1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Manualul de Chimie, clasa a IX-a</a:t>
            </a:r>
            <a:r>
              <a:rPr lang="ro-RO" sz="10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, Elena Alexandrescu, Viorica Zaharia)</a:t>
            </a:r>
            <a:r>
              <a:rPr lang="en-GB" sz="1000" dirty="0" smtClean="0">
                <a:ea typeface="Times New Roman" pitchFamily="18" charset="0"/>
                <a:cs typeface="Arial" charset="0"/>
              </a:rPr>
              <a:t> </a:t>
            </a:r>
            <a:endParaRPr lang="en-US" sz="1000" dirty="0" smtClean="0">
              <a:ea typeface="Times New Roman" pitchFamily="18" charset="0"/>
              <a:cs typeface="Arial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u="sng" dirty="0" smtClean="0"/>
              <a:t>Examenul de bacalaureat naţional 2014</a:t>
            </a:r>
            <a:endParaRPr lang="en-US" sz="1000" u="sng" dirty="0" smtClean="0"/>
          </a:p>
          <a:p>
            <a:r>
              <a:rPr lang="ro-RO" sz="1000" u="sng" dirty="0" smtClean="0"/>
              <a:t>Proba de evaluare a competenţelor digitale – document de lucru</a:t>
            </a:r>
            <a:endParaRPr lang="en-US" sz="1000" u="sng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2014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267200" cy="4572000"/>
          </a:xfrm>
        </p:spPr>
        <p:txBody>
          <a:bodyPr/>
          <a:lstStyle/>
          <a:p>
            <a:pPr marL="0" indent="357188" algn="just" fontAlgn="t">
              <a:buFontTx/>
              <a:buNone/>
            </a:pPr>
            <a:r>
              <a:rPr lang="ro-RO" sz="1200" dirty="0" smtClean="0"/>
              <a:t>Acizii şi bazele sunt substanţe compuse anorganice sau organice implicate în multe procese naturale sau în reacţiile aplicate în laboratoarele de chimie şi în industria chimică.</a:t>
            </a:r>
            <a:r>
              <a:rPr lang="en-GB" sz="1200" dirty="0" smtClean="0"/>
              <a:t> </a:t>
            </a:r>
            <a:r>
              <a:rPr lang="ro-RO" sz="1200" dirty="0" smtClean="0"/>
              <a:t>[…]</a:t>
            </a:r>
          </a:p>
          <a:p>
            <a:pPr marL="0" indent="357188" algn="just" fontAlgn="t">
              <a:buFontTx/>
              <a:buNone/>
            </a:pPr>
            <a:r>
              <a:rPr lang="ro-RO" sz="1200" dirty="0" smtClean="0"/>
              <a:t>Indicatorii acido-bazici sunt substanţe organice </a:t>
            </a:r>
            <a:r>
              <a:rPr lang="en-GB" sz="1200" dirty="0" err="1" smtClean="0"/>
              <a:t>colorate</a:t>
            </a:r>
            <a:r>
              <a:rPr lang="en-GB" sz="1200" dirty="0" smtClean="0"/>
              <a:t> </a:t>
            </a:r>
            <a:r>
              <a:rPr lang="ro-RO" sz="1200" dirty="0" smtClean="0"/>
              <a:t>care îşi schimbă structura şi, în consecinţă, culoarea, în funcţie de caracterul acid sau ba</a:t>
            </a:r>
            <a:r>
              <a:rPr lang="en-GB" sz="1200" dirty="0" smtClean="0"/>
              <a:t>z</a:t>
            </a:r>
            <a:r>
              <a:rPr lang="ro-RO" sz="1200" dirty="0" smtClean="0"/>
              <a:t>ic al soluţiei.</a:t>
            </a:r>
            <a:endParaRPr lang="en-US" sz="1200" dirty="0" smtClean="0"/>
          </a:p>
          <a:p>
            <a:pPr marL="0" indent="357188" algn="just" fontAlgn="t">
              <a:buFontTx/>
              <a:buNone/>
            </a:pPr>
            <a:r>
              <a:rPr lang="ro-RO" sz="1200" dirty="0" smtClean="0"/>
              <a:t>În soluţia apoasă diluată de acid clorhidric, concentraţia ionilor H</a:t>
            </a:r>
            <a:r>
              <a:rPr lang="ro-RO" sz="1200" baseline="-25000" dirty="0" smtClean="0"/>
              <a:t>3</a:t>
            </a:r>
            <a:r>
              <a:rPr lang="ro-RO" sz="1200" dirty="0" smtClean="0"/>
              <a:t>O</a:t>
            </a:r>
            <a:r>
              <a:rPr lang="ro-RO" sz="1200" baseline="30000" dirty="0" smtClean="0"/>
              <a:t>+</a:t>
            </a:r>
            <a:r>
              <a:rPr lang="ro-RO" sz="1200" dirty="0" smtClean="0"/>
              <a:t> este mare, pentru că, practic, toate moleculele de acid clorhidric au ionizat la dizolvare. Acidul clorhidric este un acid tare. În aceste condiţii, mai multe molecule de turnesol şi-au schimbat structura şi culoarea roşie este mai intensă.[…]</a:t>
            </a:r>
          </a:p>
          <a:p>
            <a:pPr marL="0" indent="357188" algn="just" fontAlgn="t">
              <a:buFontTx/>
              <a:buNone/>
            </a:pPr>
            <a:r>
              <a:rPr lang="ro-RO" sz="1200" dirty="0" smtClean="0"/>
              <a:t>Sunt şi alte teorii în chimie care definesc noţiunile de acid şi bază.</a:t>
            </a:r>
            <a:r>
              <a:rPr lang="en-US" sz="1200" dirty="0" smtClean="0"/>
              <a:t> </a:t>
            </a:r>
            <a:r>
              <a:rPr lang="ro-RO" sz="1200" dirty="0" smtClean="0"/>
              <a:t>În anul 1880, Svante Arrhenius  a definit acizii ca substanţe compuse care, în soluţie apoasă, formează ioni hidrataţi de h</a:t>
            </a:r>
            <a:r>
              <a:rPr lang="en-GB" sz="1200" dirty="0" err="1" smtClean="0"/>
              <a:t>i</a:t>
            </a:r>
            <a:r>
              <a:rPr lang="ro-RO" sz="1200" dirty="0" err="1" smtClean="0"/>
              <a:t>drogen</a:t>
            </a:r>
            <a:r>
              <a:rPr lang="ro-RO" sz="1200" dirty="0" smtClean="0"/>
              <a:t> (H</a:t>
            </a:r>
            <a:r>
              <a:rPr lang="ro-RO" sz="1200" baseline="30000" dirty="0" smtClean="0"/>
              <a:t>+</a:t>
            </a:r>
            <a:r>
              <a:rPr lang="ro-RO" sz="1200" dirty="0" smtClean="0"/>
              <a:t>(</a:t>
            </a:r>
            <a:r>
              <a:rPr lang="ro-RO" sz="1200" dirty="0" err="1" smtClean="0"/>
              <a:t>aq</a:t>
            </a:r>
            <a:r>
              <a:rPr lang="ro-RO" sz="1200" dirty="0" smtClean="0"/>
              <a:t>)) şi bazele ca substanţe compuse care eliberează în soluţie ioni metalici (</a:t>
            </a:r>
            <a:r>
              <a:rPr lang="ro-RO" sz="1200" dirty="0" err="1" smtClean="0"/>
              <a:t>Me</a:t>
            </a:r>
            <a:r>
              <a:rPr lang="ro-RO" sz="1200" baseline="30000" dirty="0" err="1" smtClean="0"/>
              <a:t>n</a:t>
            </a:r>
            <a:r>
              <a:rPr lang="ro-RO" sz="1200" baseline="30000" dirty="0" smtClean="0"/>
              <a:t>+</a:t>
            </a:r>
            <a:r>
              <a:rPr lang="ro-RO" sz="1200" dirty="0" smtClean="0"/>
              <a:t>) şi ioni hidroxid (HO</a:t>
            </a:r>
            <a:r>
              <a:rPr lang="ro-RO" sz="1200" baseline="30000" dirty="0" smtClean="0"/>
              <a:t> -</a:t>
            </a:r>
            <a:r>
              <a:rPr lang="ro-RO" sz="1200" dirty="0" smtClean="0"/>
              <a:t>).</a:t>
            </a:r>
          </a:p>
          <a:p>
            <a:pPr marL="0" indent="357188" algn="just" fontAlgn="t">
              <a:buFontTx/>
              <a:buNone/>
            </a:pPr>
            <a:r>
              <a:rPr lang="ro-RO" sz="1200" dirty="0" smtClean="0"/>
              <a:t>Substanţe ca HCI, H</a:t>
            </a:r>
            <a:r>
              <a:rPr lang="ro-RO" sz="1200" baseline="-25000" dirty="0" smtClean="0"/>
              <a:t>2</a:t>
            </a:r>
            <a:r>
              <a:rPr lang="ro-RO" sz="1200" dirty="0" smtClean="0"/>
              <a:t>SO</a:t>
            </a:r>
            <a:r>
              <a:rPr lang="ro-RO" sz="1200" baseline="-25000" dirty="0" smtClean="0"/>
              <a:t>4</a:t>
            </a:r>
            <a:r>
              <a:rPr lang="ro-RO" sz="1200" dirty="0" smtClean="0"/>
              <a:t> , CH</a:t>
            </a:r>
            <a:r>
              <a:rPr lang="ro-RO" sz="1200" baseline="-25000" dirty="0" smtClean="0"/>
              <a:t>3</a:t>
            </a:r>
            <a:r>
              <a:rPr lang="ro-RO" sz="1200" dirty="0" smtClean="0"/>
              <a:t>COOH sunt acizi Arrhenius, iar substanţe ca </a:t>
            </a:r>
            <a:r>
              <a:rPr lang="ro-RO" sz="1200" dirty="0" err="1" smtClean="0"/>
              <a:t>NaOH</a:t>
            </a:r>
            <a:r>
              <a:rPr lang="ro-RO" sz="1200" dirty="0" smtClean="0"/>
              <a:t>, </a:t>
            </a:r>
            <a:r>
              <a:rPr lang="ro-RO" sz="1200" dirty="0" err="1" smtClean="0"/>
              <a:t>Ca</a:t>
            </a:r>
            <a:r>
              <a:rPr lang="ro-RO" sz="1200" dirty="0" smtClean="0"/>
              <a:t>(OH)</a:t>
            </a:r>
            <a:r>
              <a:rPr lang="ro-RO" sz="1200" baseline="-25000" dirty="0" smtClean="0"/>
              <a:t>2</a:t>
            </a:r>
            <a:r>
              <a:rPr lang="ro-RO" sz="1200" dirty="0" smtClean="0"/>
              <a:t>, KOH sunt baze Arrhenius.</a:t>
            </a:r>
            <a:endParaRPr lang="en-US" sz="1200" dirty="0" smtClean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2192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2014</a:t>
            </a:r>
            <a:endParaRPr lang="en-US" sz="1000" dirty="0" smtClean="0"/>
          </a:p>
          <a:p>
            <a:r>
              <a:rPr lang="ro-RO" sz="1000" dirty="0" smtClean="0"/>
              <a:t>Proba de evaluare a competenţelor digitale – document de lucru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4099" name="TextBox 8"/>
          <p:cNvSpPr txBox="1">
            <a:spLocks noChangeArrowheads="1"/>
          </p:cNvSpPr>
          <p:nvPr/>
        </p:nvSpPr>
        <p:spPr bwMode="auto">
          <a:xfrm>
            <a:off x="533400" y="1066800"/>
            <a:ext cx="78486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/>
            <a:r>
              <a:rPr lang="ro-RO" sz="1200" dirty="0"/>
              <a:t>Aplicații</a:t>
            </a:r>
          </a:p>
          <a:p>
            <a:pPr marL="342900" indent="-342900"/>
            <a:r>
              <a:rPr lang="ro-RO" sz="1200" dirty="0" smtClean="0"/>
              <a:t>1</a:t>
            </a:r>
            <a:r>
              <a:rPr lang="ro-RO" sz="1200" dirty="0"/>
              <a:t>. Compoziţia  procentuală de masă a unui </a:t>
            </a:r>
            <a:r>
              <a:rPr lang="ro-RO" sz="1200" dirty="0" err="1"/>
              <a:t>oxoacid</a:t>
            </a:r>
            <a:r>
              <a:rPr lang="ro-RO" sz="1200" dirty="0"/>
              <a:t> cu M=98 este:  2,04% H, 32,653% S, 6</a:t>
            </a:r>
            <a:r>
              <a:rPr lang="en-GB" sz="1200" dirty="0"/>
              <a:t>5</a:t>
            </a:r>
            <a:r>
              <a:rPr lang="ro-RO" sz="1200" dirty="0"/>
              <a:t>,306% O.</a:t>
            </a:r>
            <a:endParaRPr lang="ro-RO" sz="1200" b="1" dirty="0"/>
          </a:p>
          <a:p>
            <a:pPr marL="800100" lvl="1" indent="-342900">
              <a:buFontTx/>
              <a:buAutoNum type="alphaLcParenR"/>
            </a:pPr>
            <a:r>
              <a:rPr lang="ro-RO" sz="1200" dirty="0"/>
              <a:t>Stabiliţi formula moleculară a </a:t>
            </a:r>
            <a:r>
              <a:rPr lang="ro-RO" sz="1200" dirty="0" err="1"/>
              <a:t>oxoacidului</a:t>
            </a:r>
            <a:r>
              <a:rPr lang="ro-RO" sz="1200" dirty="0"/>
              <a:t>.</a:t>
            </a:r>
            <a:endParaRPr lang="ro-RO" sz="1200" b="1" dirty="0"/>
          </a:p>
          <a:p>
            <a:pPr marL="800100" lvl="1" indent="-342900">
              <a:buFontTx/>
              <a:buAutoNum type="alphaLcParenR"/>
            </a:pPr>
            <a:r>
              <a:rPr lang="ro-RO" sz="1200" dirty="0"/>
              <a:t>Scrieţi ecuaţiile reacţiilor de ionizare ce au loc la dizolvarea </a:t>
            </a:r>
            <a:r>
              <a:rPr lang="ro-RO" sz="1200" dirty="0" err="1"/>
              <a:t>oxoacidului</a:t>
            </a:r>
            <a:r>
              <a:rPr lang="ro-RO" sz="1200" dirty="0"/>
              <a:t> în apă.</a:t>
            </a:r>
          </a:p>
          <a:p>
            <a:pPr marL="800100" lvl="1" indent="-342900">
              <a:buFontTx/>
              <a:buAutoNum type="alphaLcParenR"/>
            </a:pPr>
            <a:r>
              <a:rPr lang="ro-RO" sz="1200" dirty="0"/>
              <a:t>Apreciaţi tăria </a:t>
            </a:r>
            <a:r>
              <a:rPr lang="ro-RO" sz="1200" dirty="0" err="1"/>
              <a:t>oxoacidului</a:t>
            </a:r>
            <a:r>
              <a:rPr lang="ro-RO" sz="1200" dirty="0"/>
              <a:t>, ştiind că are constantele de aciditate : Ka</a:t>
            </a:r>
            <a:r>
              <a:rPr lang="ro-RO" sz="1200" baseline="-25000" dirty="0"/>
              <a:t>1</a:t>
            </a:r>
            <a:r>
              <a:rPr lang="ro-RO" sz="1200" dirty="0"/>
              <a:t>=10</a:t>
            </a:r>
            <a:r>
              <a:rPr lang="ro-RO" sz="1200" baseline="30000" dirty="0"/>
              <a:t>2</a:t>
            </a:r>
            <a:r>
              <a:rPr lang="ro-RO" sz="1200" dirty="0"/>
              <a:t> şi Ka</a:t>
            </a:r>
            <a:r>
              <a:rPr lang="ro-RO" sz="1200" baseline="-25000" dirty="0"/>
              <a:t>2</a:t>
            </a:r>
            <a:r>
              <a:rPr lang="ro-RO" sz="1200" dirty="0"/>
              <a:t>=1,2*10</a:t>
            </a:r>
            <a:r>
              <a:rPr lang="ro-RO" sz="1200" baseline="30000" dirty="0"/>
              <a:t>-2</a:t>
            </a:r>
            <a:r>
              <a:rPr lang="ro-RO" sz="1200" dirty="0"/>
              <a:t> </a:t>
            </a:r>
            <a:endParaRPr lang="en-GB" sz="1200" dirty="0"/>
          </a:p>
          <a:p>
            <a:pPr marL="342900" indent="-342900"/>
            <a:r>
              <a:rPr lang="ro-RO" sz="1200" dirty="0" smtClean="0"/>
              <a:t>2</a:t>
            </a:r>
            <a:r>
              <a:rPr lang="ro-RO" sz="1200" dirty="0"/>
              <a:t>. </a:t>
            </a:r>
            <a:r>
              <a:rPr lang="ro-RO" sz="1200" dirty="0" err="1"/>
              <a:t>Metilamina</a:t>
            </a:r>
            <a:r>
              <a:rPr lang="ro-RO" sz="1200" dirty="0"/>
              <a:t> (CH</a:t>
            </a:r>
            <a:r>
              <a:rPr lang="ro-RO" sz="1200" baseline="-25000" dirty="0"/>
              <a:t>3</a:t>
            </a:r>
            <a:r>
              <a:rPr lang="ro-RO" sz="1200" dirty="0"/>
              <a:t>NH</a:t>
            </a:r>
            <a:r>
              <a:rPr lang="ro-RO" sz="1200" baseline="-25000" dirty="0"/>
              <a:t>2</a:t>
            </a:r>
            <a:r>
              <a:rPr lang="ro-RO" sz="1200" dirty="0"/>
              <a:t>) este o bază slabă. În soluţia apoasă de </a:t>
            </a:r>
            <a:r>
              <a:rPr lang="ro-RO" sz="1200" dirty="0" err="1"/>
              <a:t>metilamină</a:t>
            </a:r>
            <a:r>
              <a:rPr lang="ro-RO" sz="1200" dirty="0"/>
              <a:t>, se află:</a:t>
            </a:r>
            <a:endParaRPr lang="ro-RO" sz="1200" b="1" dirty="0"/>
          </a:p>
          <a:p>
            <a:pPr marL="800100" lvl="1" indent="-342900">
              <a:buFontTx/>
              <a:buAutoNum type="alphaLcParenR"/>
            </a:pPr>
            <a:r>
              <a:rPr lang="ro-RO" sz="1200" dirty="0"/>
              <a:t>numai ionii CH</a:t>
            </a:r>
            <a:r>
              <a:rPr lang="ro-RO" sz="1200" baseline="-25000" dirty="0"/>
              <a:t>3</a:t>
            </a:r>
            <a:r>
              <a:rPr lang="ro-RO" sz="1200" dirty="0"/>
              <a:t>NH</a:t>
            </a:r>
            <a:r>
              <a:rPr lang="ro-RO" sz="1200" baseline="-25000" dirty="0"/>
              <a:t>3</a:t>
            </a:r>
            <a:r>
              <a:rPr lang="ro-RO" sz="1200" baseline="30000" dirty="0"/>
              <a:t>+</a:t>
            </a:r>
            <a:r>
              <a:rPr lang="ro-RO" sz="1200" dirty="0"/>
              <a:t> şi HO</a:t>
            </a:r>
            <a:r>
              <a:rPr lang="ro-RO" sz="1200" baseline="30000" dirty="0"/>
              <a:t>-</a:t>
            </a:r>
            <a:r>
              <a:rPr lang="ro-RO" sz="1200" dirty="0"/>
              <a:t> ;</a:t>
            </a:r>
          </a:p>
          <a:p>
            <a:pPr marL="800100" lvl="1" indent="-342900">
              <a:buFontTx/>
              <a:buAutoNum type="alphaLcParenR"/>
            </a:pPr>
            <a:r>
              <a:rPr lang="ro-RO" sz="1200" dirty="0"/>
              <a:t>molecule de CH</a:t>
            </a:r>
            <a:r>
              <a:rPr lang="ro-RO" sz="1200" baseline="-25000" dirty="0"/>
              <a:t>3</a:t>
            </a:r>
            <a:r>
              <a:rPr lang="ro-RO" sz="1200" dirty="0"/>
              <a:t>NH</a:t>
            </a:r>
            <a:r>
              <a:rPr lang="ro-RO" sz="1200" baseline="-25000" dirty="0"/>
              <a:t>2</a:t>
            </a:r>
            <a:r>
              <a:rPr lang="ro-RO" sz="1200" dirty="0"/>
              <a:t>, ionii CH</a:t>
            </a:r>
            <a:r>
              <a:rPr lang="ro-RO" sz="1200" baseline="-25000" dirty="0"/>
              <a:t>3</a:t>
            </a:r>
            <a:r>
              <a:rPr lang="ro-RO" sz="1200" dirty="0"/>
              <a:t>NH</a:t>
            </a:r>
            <a:r>
              <a:rPr lang="ro-RO" sz="1200" baseline="-25000" dirty="0"/>
              <a:t>3</a:t>
            </a:r>
            <a:r>
              <a:rPr lang="ro-RO" sz="1200" baseline="30000" dirty="0"/>
              <a:t>+</a:t>
            </a:r>
            <a:r>
              <a:rPr lang="ro-RO" sz="1200" dirty="0"/>
              <a:t> şi HO</a:t>
            </a:r>
            <a:r>
              <a:rPr lang="ro-RO" sz="1200" baseline="30000" dirty="0"/>
              <a:t>-</a:t>
            </a:r>
            <a:r>
              <a:rPr lang="ro-RO" sz="1200" dirty="0"/>
              <a:t> ;</a:t>
            </a:r>
            <a:endParaRPr lang="en-US" sz="1200" dirty="0"/>
          </a:p>
          <a:p>
            <a:pPr marL="800100" lvl="1" indent="-342900">
              <a:buFontTx/>
              <a:buAutoNum type="alphaLcParenR"/>
            </a:pPr>
            <a:r>
              <a:rPr lang="ro-RO" sz="1200" dirty="0"/>
              <a:t>molecule de CH</a:t>
            </a:r>
            <a:r>
              <a:rPr lang="ro-RO" sz="1200" baseline="-25000" dirty="0"/>
              <a:t>3</a:t>
            </a:r>
            <a:r>
              <a:rPr lang="ro-RO" sz="1200" dirty="0"/>
              <a:t>NH</a:t>
            </a:r>
            <a:r>
              <a:rPr lang="ro-RO" sz="1200" baseline="-25000" dirty="0"/>
              <a:t>2</a:t>
            </a:r>
            <a:r>
              <a:rPr lang="ro-RO" sz="1200" dirty="0"/>
              <a:t> şi molecule de </a:t>
            </a:r>
            <a:r>
              <a:rPr lang="ro-RO" sz="1200"/>
              <a:t>H</a:t>
            </a:r>
            <a:r>
              <a:rPr lang="ro-RO" sz="1200" baseline="-25000"/>
              <a:t>2</a:t>
            </a:r>
            <a:r>
              <a:rPr lang="ro-RO" sz="1200"/>
              <a:t>O</a:t>
            </a:r>
            <a:r>
              <a:rPr lang="ro-RO" sz="1200" smtClean="0"/>
              <a:t>.</a:t>
            </a:r>
            <a:endParaRPr lang="ro-RO" sz="1200" dirty="0"/>
          </a:p>
          <a:p>
            <a:pPr marL="342900" indent="-342900"/>
            <a:r>
              <a:rPr lang="ro-RO" sz="1200" dirty="0"/>
              <a:t>3. Acidul iodhidric  (HI) este un acid foarte tare. În soluţia apoasă de acid iodhidric se află:</a:t>
            </a:r>
            <a:endParaRPr lang="ro-RO" sz="1200" b="1" dirty="0"/>
          </a:p>
          <a:p>
            <a:pPr marL="800100" lvl="1" indent="-342900">
              <a:buFontTx/>
              <a:buAutoNum type="alphaLcParenR"/>
            </a:pPr>
            <a:r>
              <a:rPr lang="ro-RO" sz="1200" dirty="0"/>
              <a:t>molecule de HI şi molecule de H</a:t>
            </a:r>
            <a:r>
              <a:rPr lang="ro-RO" sz="1200" baseline="-25000" dirty="0"/>
              <a:t>2</a:t>
            </a:r>
            <a:r>
              <a:rPr lang="ro-RO" sz="1200" dirty="0"/>
              <a:t>O;</a:t>
            </a:r>
            <a:endParaRPr lang="ro-RO" sz="1200" b="1" dirty="0"/>
          </a:p>
          <a:p>
            <a:pPr marL="800100" lvl="1" indent="-342900">
              <a:buFontTx/>
              <a:buAutoNum type="alphaLcParenR"/>
            </a:pPr>
            <a:r>
              <a:rPr lang="ro-RO" sz="1200" dirty="0"/>
              <a:t>ionii de H</a:t>
            </a:r>
            <a:r>
              <a:rPr lang="ro-RO" sz="1200" baseline="-25000" dirty="0"/>
              <a:t>3</a:t>
            </a:r>
            <a:r>
              <a:rPr lang="ro-RO" sz="1200" dirty="0"/>
              <a:t>O</a:t>
            </a:r>
            <a:r>
              <a:rPr lang="ro-RO" sz="1200" baseline="30000" dirty="0"/>
              <a:t>+</a:t>
            </a:r>
            <a:r>
              <a:rPr lang="ro-RO" sz="1200" dirty="0"/>
              <a:t>  şi I</a:t>
            </a:r>
            <a:r>
              <a:rPr lang="ro-RO" sz="1200" baseline="30000" dirty="0"/>
              <a:t>-</a:t>
            </a:r>
            <a:r>
              <a:rPr lang="ro-RO" sz="1200" dirty="0"/>
              <a:t> în concentraţii egale cu concentraţia iniţială a acidului;</a:t>
            </a:r>
            <a:endParaRPr lang="ro-RO" sz="1200" b="1" dirty="0"/>
          </a:p>
          <a:p>
            <a:pPr marL="800100" lvl="1" indent="-342900">
              <a:buFontTx/>
              <a:buAutoNum type="alphaLcParenR"/>
            </a:pPr>
            <a:r>
              <a:rPr lang="ro-RO" sz="1200" dirty="0"/>
              <a:t>molecule de HI şi ionii H</a:t>
            </a:r>
            <a:r>
              <a:rPr lang="ro-RO" sz="1200" baseline="-25000" dirty="0"/>
              <a:t>3</a:t>
            </a:r>
            <a:r>
              <a:rPr lang="ro-RO" sz="1200" dirty="0"/>
              <a:t>O</a:t>
            </a:r>
            <a:r>
              <a:rPr lang="ro-RO" sz="1200" baseline="30000" dirty="0"/>
              <a:t>+</a:t>
            </a:r>
            <a:r>
              <a:rPr lang="ro-RO" sz="1200" dirty="0"/>
              <a:t> şi I</a:t>
            </a:r>
            <a:r>
              <a:rPr lang="ro-RO" sz="1200" baseline="30000" dirty="0"/>
              <a:t>-</a:t>
            </a:r>
            <a:r>
              <a:rPr lang="ro-RO" sz="1200" dirty="0" smtClean="0"/>
              <a:t>;</a:t>
            </a:r>
            <a:endParaRPr lang="ro-RO" sz="1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417</Words>
  <Application>Microsoft Office PowerPoint</Application>
  <PresentationFormat>Expunere pe ecran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Default Design</vt:lpstr>
      <vt:lpstr>ACIZI ŞI BAZE </vt:lpstr>
      <vt:lpstr>Examenul de bacalaureat naţional 2014 Proba de evaluare a competenţelor digitale – document de lucru</vt:lpstr>
      <vt:lpstr>Prezentare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Digitale</dc:creator>
  <cp:lastModifiedBy>Informatica</cp:lastModifiedBy>
  <cp:revision>36</cp:revision>
  <cp:lastPrinted>1601-01-01T00:00:00Z</cp:lastPrinted>
  <dcterms:created xsi:type="dcterms:W3CDTF">1601-01-01T00:00:00Z</dcterms:created>
  <dcterms:modified xsi:type="dcterms:W3CDTF">2014-06-13T08:28:52Z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