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ABA47EEB-CE21-4AF1-8DAE-7186324F154E}" type="datetimeFigureOut">
              <a:rPr lang="ro-RO"/>
              <a:pPr/>
              <a:t>06.06.2013</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959DD03-1FC5-435C-BCA9-91AC83859B6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2714E8E-653B-4838-AA70-45C1754D6D39}" type="datetimeFigureOut">
              <a:rPr lang="ro-RO"/>
              <a:pPr/>
              <a:t>06.06.2013</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B73D6CC-B8D5-4C31-93EC-066D922A8666}"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8AAF2FD6-AE0F-4F26-9076-DCEC1CA0A6E9}" type="datetimeFigureOut">
              <a:rPr lang="ro-RO"/>
              <a:pPr/>
              <a:t>06.06.2013</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AA5C8F3-A9D2-4D46-9787-721F4F2CDD6C}"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713A8B2-94E5-458C-BBE9-A8E67C339AD4}" type="datetimeFigureOut">
              <a:rPr lang="ro-RO"/>
              <a:pPr/>
              <a:t>06.06.2013</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393073E-3CEF-4DC0-9759-744CFD7389F7}"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F6EFA20-2143-4A9B-A444-AECB3D78A6BE}" type="datetimeFigureOut">
              <a:rPr lang="ro-RO"/>
              <a:pPr/>
              <a:t>06.06.2013</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9736637-BCBC-42B0-990E-B089FBF83BF1}"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0DDBB24B-FA9D-4831-9519-B4601C614C40}" type="datetimeFigureOut">
              <a:rPr lang="ro-RO"/>
              <a:pPr/>
              <a:t>06.06.2013</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DF71F728-9F67-4953-9EB6-4180EEFB1DE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E5D2A49-5167-4552-A8F8-783B00C687C2}" type="datetimeFigureOut">
              <a:rPr lang="ro-RO"/>
              <a:pPr/>
              <a:t>06.06.2013</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C6B118E8-74E2-40B6-B1D2-748E2FBB5D7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E3456516-0F4B-4D93-9B53-CA1854DDD7C7}" type="datetimeFigureOut">
              <a:rPr lang="ro-RO"/>
              <a:pPr/>
              <a:t>06.06.2013</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22CB65F6-2175-4306-8922-1FF3883F9445}"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5197CA3-0E48-49F7-9BF7-71E6BD813894}" type="datetimeFigureOut">
              <a:rPr lang="ro-RO"/>
              <a:pPr/>
              <a:t>06.06.2013</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AF73E245-EE1D-4E58-B359-1FD370BA6C6A}"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3A40D38-4637-4537-9D1E-00A473CA43AF}" type="datetimeFigureOut">
              <a:rPr lang="ro-RO"/>
              <a:pPr/>
              <a:t>06.06.2013</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5A67EAED-9A81-4958-981C-6205901F785E}"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69BF8D2-B3F2-450C-BA77-2170377C0B6F}" type="datetimeFigureOut">
              <a:rPr lang="ro-RO"/>
              <a:pPr/>
              <a:t>06.06.2013</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2F483B68-34D6-4657-A11F-70C648DED0E6}"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0502F60E-AB53-427A-AF50-82C338FFF668}" type="datetimeFigureOut">
              <a:rPr lang="ro-RO"/>
              <a:pPr/>
              <a:t>06.06.2013</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83C1F27-5752-401D-AF97-1A3C40C699A1}"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hangingPunct="1"/>
            <a:r>
              <a:rPr lang="en-GB" sz="1400" b="1" smtClean="0">
                <a:latin typeface="Arial" charset="0"/>
                <a:cs typeface="Arial" charset="0"/>
              </a:rPr>
              <a:t>A</a:t>
            </a:r>
            <a:r>
              <a:rPr lang="ro-RO" sz="1400" b="1" smtClean="0">
                <a:latin typeface="Arial" charset="0"/>
                <a:cs typeface="Arial" charset="0"/>
              </a:rPr>
              <a:t>LGELE</a:t>
            </a:r>
            <a:endParaRPr lang="ro-RO" sz="4000" smtClean="0"/>
          </a:p>
        </p:txBody>
      </p:sp>
      <p:sp>
        <p:nvSpPr>
          <p:cNvPr id="2051" name="Subtitle 2"/>
          <p:cNvSpPr>
            <a:spLocks noGrp="1"/>
          </p:cNvSpPr>
          <p:nvPr>
            <p:ph type="subTitle" idx="1"/>
          </p:nvPr>
        </p:nvSpPr>
        <p:spPr>
          <a:xfrm>
            <a:off x="928688" y="3886200"/>
            <a:ext cx="7286625" cy="1752600"/>
          </a:xfrm>
        </p:spPr>
        <p:txBody>
          <a:bodyPr/>
          <a:lstStyle/>
          <a:p>
            <a:pPr eaLnBrk="1" hangingPunct="1"/>
            <a:r>
              <a:rPr lang="ro-RO" sz="1000" smtClean="0">
                <a:solidFill>
                  <a:schemeClr val="tx1"/>
                </a:solidFill>
                <a:latin typeface="Arial" charset="0"/>
                <a:cs typeface="Arial" charset="0"/>
              </a:rPr>
              <a:t>(Adaptat după </a:t>
            </a:r>
            <a:r>
              <a:rPr lang="ro-RO" sz="1000" i="1" smtClean="0">
                <a:solidFill>
                  <a:schemeClr val="tx1"/>
                </a:solidFill>
                <a:latin typeface="Arial" charset="0"/>
                <a:cs typeface="Arial" charset="0"/>
              </a:rPr>
              <a:t>Manualul de Biologie</a:t>
            </a:r>
            <a:r>
              <a:rPr lang="en-GB" sz="1000" i="1" smtClean="0">
                <a:solidFill>
                  <a:schemeClr val="tx1"/>
                </a:solidFill>
                <a:latin typeface="Arial" charset="0"/>
                <a:cs typeface="Arial" charset="0"/>
              </a:rPr>
              <a:t>,</a:t>
            </a:r>
            <a:r>
              <a:rPr lang="ro-RO" sz="1000" i="1" smtClean="0">
                <a:solidFill>
                  <a:schemeClr val="tx1"/>
                </a:solidFill>
                <a:latin typeface="Arial" charset="0"/>
                <a:cs typeface="Arial" charset="0"/>
              </a:rPr>
              <a:t> clasa a IX</a:t>
            </a:r>
            <a:r>
              <a:rPr lang="it-IT" sz="1000" i="1" smtClean="0">
                <a:solidFill>
                  <a:schemeClr val="tx1"/>
                </a:solidFill>
                <a:latin typeface="Arial" charset="0"/>
                <a:cs typeface="Arial" charset="0"/>
              </a:rPr>
              <a:t>-a</a:t>
            </a:r>
            <a:r>
              <a:rPr lang="it-IT" sz="1000" smtClean="0">
                <a:solidFill>
                  <a:schemeClr val="tx1"/>
                </a:solidFill>
                <a:latin typeface="Arial" charset="0"/>
                <a:cs typeface="Arial" charset="0"/>
              </a:rPr>
              <a:t>, Tatiana </a:t>
            </a:r>
            <a:r>
              <a:rPr lang="ro-RO" sz="1000" smtClean="0">
                <a:solidFill>
                  <a:schemeClr val="tx1"/>
                </a:solidFill>
                <a:latin typeface="Arial" charset="0"/>
                <a:cs typeface="Arial" charset="0"/>
              </a:rPr>
              <a:t>Ţ</a:t>
            </a:r>
            <a:r>
              <a:rPr lang="it-IT" sz="1000" smtClean="0">
                <a:solidFill>
                  <a:schemeClr val="tx1"/>
                </a:solidFill>
                <a:latin typeface="Arial" charset="0"/>
                <a:cs typeface="Arial" charset="0"/>
              </a:rPr>
              <a:t>iplic, Sanda Lițescu, Cerasela Paraschiv)</a:t>
            </a:r>
            <a:endParaRPr lang="ro-RO" sz="1000" smtClean="0">
              <a:solidFill>
                <a:schemeClr val="tx1"/>
              </a:solidFill>
              <a:latin typeface="Arial" charset="0"/>
              <a:cs typeface="Arial" charset="0"/>
            </a:endParaRPr>
          </a:p>
        </p:txBody>
      </p:sp>
      <p:sp>
        <p:nvSpPr>
          <p:cNvPr id="2052" name="Text Box 4"/>
          <p:cNvSpPr txBox="1">
            <a:spLocks noChangeArrowheads="1"/>
          </p:cNvSpPr>
          <p:nvPr/>
        </p:nvSpPr>
        <p:spPr bwMode="auto">
          <a:xfrm>
            <a:off x="457200" y="228600"/>
            <a:ext cx="8001000" cy="400110"/>
          </a:xfrm>
          <a:prstGeom prst="rect">
            <a:avLst/>
          </a:prstGeom>
          <a:noFill/>
          <a:ln w="9525">
            <a:noFill/>
            <a:miter lim="800000"/>
            <a:headEnd/>
            <a:tailEnd/>
          </a:ln>
        </p:spPr>
        <p:txBody>
          <a:bodyPr>
            <a:spAutoFit/>
          </a:bodyPr>
          <a:lstStyle/>
          <a:p>
            <a:r>
              <a:rPr lang="ro-RO" sz="1000" dirty="0" smtClean="0"/>
              <a:t>Examenul de bacalaureat naţional 2013</a:t>
            </a:r>
            <a:endParaRPr lang="en-US" sz="1000" dirty="0" smtClean="0"/>
          </a:p>
          <a:p>
            <a:r>
              <a:rPr lang="ro-RO" sz="1000" dirty="0" smtClean="0"/>
              <a:t>Proba de evaluare a competenţelor digitale – document de lucru</a:t>
            </a:r>
            <a:endParaRPr lang="en-US"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lgn="l"/>
            <a:r>
              <a:rPr lang="ro-RO" sz="1000" dirty="0" smtClean="0">
                <a:latin typeface="Arial" pitchFamily="34" charset="0"/>
                <a:cs typeface="Arial" pitchFamily="34" charset="0"/>
              </a:rPr>
              <a:t>Examenul de bacalaureat naţional 2013</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ro-RO" sz="1000" dirty="0" smtClean="0">
              <a:latin typeface="Arial" pitchFamily="34" charset="0"/>
              <a:cs typeface="Arial" pitchFamily="34" charset="0"/>
            </a:endParaRPr>
          </a:p>
        </p:txBody>
      </p:sp>
      <p:sp>
        <p:nvSpPr>
          <p:cNvPr id="3" name="Content Placeholder 2"/>
          <p:cNvSpPr>
            <a:spLocks noGrp="1"/>
          </p:cNvSpPr>
          <p:nvPr>
            <p:ph sz="half" idx="1"/>
          </p:nvPr>
        </p:nvSpPr>
        <p:spPr/>
        <p:txBody>
          <a:bodyPr>
            <a:normAutofit/>
          </a:bodyPr>
          <a:lstStyle/>
          <a:p>
            <a:pPr marL="95250" indent="260350" algn="just">
              <a:buFont typeface="Arial" charset="0"/>
              <a:buNone/>
            </a:pPr>
            <a:r>
              <a:rPr lang="ro-RO" sz="1200" smtClean="0">
                <a:latin typeface="Arial" charset="0"/>
              </a:rPr>
              <a:t>Sunt eucariote uni- sau pluricelulare din regnul Protista, al căror corp vegeta</a:t>
            </a:r>
            <a:r>
              <a:rPr lang="en-GB" sz="1200" smtClean="0">
                <a:latin typeface="Arial" charset="0"/>
              </a:rPr>
              <a:t>tiv</a:t>
            </a:r>
            <a:r>
              <a:rPr lang="ro-RO" sz="1200" smtClean="0">
                <a:latin typeface="Arial" charset="0"/>
              </a:rPr>
              <a:t> se numeşte tal. Talurile pluricelulare pot fi: coloniale (Volvox) […], filamentoase neramificate (Spirogyra) sau ramificate (Cladophora) […] şi taluri evoluate de tip cladomial (Laminaria) […]. Acestea sunt diferenţiate în rizoid, cauloid şi filoid.</a:t>
            </a:r>
          </a:p>
          <a:p>
            <a:pPr marL="95250" indent="260350" algn="just">
              <a:buFont typeface="Arial" charset="0"/>
              <a:buNone/>
            </a:pPr>
            <a:r>
              <a:rPr lang="ro-RO" sz="1200" smtClean="0">
                <a:latin typeface="Arial" charset="0"/>
              </a:rPr>
              <a:t>Celulele algale sunt în general uninucleate, dar pot fi plurinucleate (Cladophora).</a:t>
            </a:r>
          </a:p>
          <a:p>
            <a:pPr marL="95250" indent="260350" algn="just">
              <a:buFont typeface="Arial" charset="0"/>
              <a:buNone/>
            </a:pPr>
            <a:r>
              <a:rPr lang="ro-RO" sz="1200" smtClean="0">
                <a:latin typeface="Arial" charset="0"/>
              </a:rPr>
              <a:t>Dimensiunile algelor pot fi reduse, microscopice, dar pot atinge şi dimensiuni mari, de zeci şi chiar sute de metri (de exemplu, alga brună Macrocystis ajunge până la 200 m).</a:t>
            </a:r>
          </a:p>
          <a:p>
            <a:pPr marL="95250" indent="260350" algn="just">
              <a:buFont typeface="Arial" charset="0"/>
              <a:buNone/>
            </a:pPr>
            <a:r>
              <a:rPr lang="ro-RO" sz="1200" smtClean="0">
                <a:latin typeface="Arial" charset="0"/>
              </a:rPr>
              <a:t>Nutriţia algelor este preponderent autotrofă, prin fotosinteză. Aceasta se realizează cu ajutorul pigmenţilor asimilatori din plastide. […]</a:t>
            </a:r>
          </a:p>
          <a:p>
            <a:pPr marL="95250" indent="260350" algn="just">
              <a:buFont typeface="Arial" charset="0"/>
              <a:buNone/>
            </a:pPr>
            <a:r>
              <a:rPr lang="ro-RO" sz="1200" smtClean="0">
                <a:latin typeface="Arial" charset="0"/>
              </a:rPr>
              <a:t>Algele domină în mediul acvatic (ape dulci sau sărate, curgătoare sau stătătoare, la suprafaţa apei, în masa apei sau pe fundul apelor), dar şi în mediul terestru (Pleurococcus). Algele pot pluti liber în masa apei sau pot fi fixate de substrat.</a:t>
            </a:r>
            <a:r>
              <a:rPr lang="en-GB" sz="1200" smtClean="0">
                <a:latin typeface="Arial" charset="0"/>
              </a:rPr>
              <a:t> </a:t>
            </a:r>
            <a:endParaRPr lang="ro-RO" sz="1200" smtClean="0">
              <a:latin typeface="Arial" charset="0"/>
            </a:endParaRPr>
          </a:p>
        </p:txBody>
      </p:sp>
      <p:pic>
        <p:nvPicPr>
          <p:cNvPr id="3076" name="Content Placeholder 6" descr="Cladophora.jpg"/>
          <p:cNvPicPr>
            <a:picLocks noGrp="1"/>
          </p:cNvPicPr>
          <p:nvPr>
            <p:ph sz="half" idx="2"/>
          </p:nvPr>
        </p:nvPicPr>
        <p:blipFill>
          <a:blip r:embed="rId2" cstate="print"/>
          <a:srcRect/>
          <a:stretch>
            <a:fillRect/>
          </a:stretch>
        </p:blipFill>
        <p:spPr>
          <a:xfrm>
            <a:off x="4932363" y="1989138"/>
            <a:ext cx="3276600" cy="3276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a:r>
              <a:rPr lang="ro-RO" sz="1000" dirty="0" smtClean="0">
                <a:latin typeface="Arial" pitchFamily="34" charset="0"/>
                <a:cs typeface="Arial" pitchFamily="34" charset="0"/>
              </a:rPr>
              <a:t>Examenul de bacalaureat naţional 2013</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ro-RO" sz="1000" dirty="0" smtClean="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514350" indent="-514350" algn="just" eaLnBrk="1" hangingPunct="1">
              <a:buFont typeface="Calibri" pitchFamily="34" charset="0"/>
              <a:buAutoNum type="arabicPeriod"/>
            </a:pPr>
            <a:r>
              <a:rPr lang="ro-RO" sz="1200" smtClean="0">
                <a:latin typeface="Arial" charset="0"/>
                <a:cs typeface="Arial" charset="0"/>
              </a:rPr>
              <a:t>Cer</a:t>
            </a:r>
            <a:r>
              <a:rPr lang="en-GB" sz="1200" smtClean="0">
                <a:latin typeface="Arial" charset="0"/>
                <a:cs typeface="Arial" charset="0"/>
              </a:rPr>
              <a:t>a</a:t>
            </a:r>
            <a:r>
              <a:rPr lang="ro-RO" sz="1200" smtClean="0">
                <a:latin typeface="Arial" charset="0"/>
                <a:cs typeface="Arial" charset="0"/>
              </a:rPr>
              <a:t>mium face parte dintre:</a:t>
            </a:r>
          </a:p>
          <a:p>
            <a:pPr marL="971550" lvl="1" indent="-514350" algn="just" eaLnBrk="1" hangingPunct="1">
              <a:buFont typeface="Calibri" pitchFamily="34" charset="0"/>
              <a:buAutoNum type="alphaLcParenR"/>
            </a:pPr>
            <a:r>
              <a:rPr lang="ro-RO" sz="1200" smtClean="0">
                <a:latin typeface="Arial" charset="0"/>
                <a:cs typeface="Arial" charset="0"/>
              </a:rPr>
              <a:t>algele brune</a:t>
            </a:r>
          </a:p>
          <a:p>
            <a:pPr marL="971550" lvl="1" indent="-514350" algn="just" eaLnBrk="1" hangingPunct="1">
              <a:buFont typeface="Calibri" pitchFamily="34" charset="0"/>
              <a:buAutoNum type="alphaLcParenR"/>
            </a:pPr>
            <a:r>
              <a:rPr lang="ro-RO" sz="1200" smtClean="0">
                <a:latin typeface="Arial" charset="0"/>
                <a:cs typeface="Arial" charset="0"/>
              </a:rPr>
              <a:t>algele roșii</a:t>
            </a:r>
          </a:p>
          <a:p>
            <a:pPr marL="971550" lvl="1" indent="-514350" algn="just" eaLnBrk="1" hangingPunct="1">
              <a:buFont typeface="Calibri" pitchFamily="34" charset="0"/>
              <a:buAutoNum type="alphaLcParenR"/>
            </a:pPr>
            <a:r>
              <a:rPr lang="ro-RO" sz="1200" smtClean="0">
                <a:latin typeface="Arial" charset="0"/>
                <a:cs typeface="Arial" charset="0"/>
              </a:rPr>
              <a:t>algele verzi</a:t>
            </a:r>
          </a:p>
          <a:p>
            <a:pPr marL="971550" lvl="1" indent="-514350" algn="just" eaLnBrk="1" hangingPunct="1">
              <a:buFont typeface="Calibri" pitchFamily="34" charset="0"/>
              <a:buAutoNum type="alphaLcParenR"/>
            </a:pPr>
            <a:r>
              <a:rPr lang="ro-RO" sz="1200" smtClean="0">
                <a:latin typeface="Arial" charset="0"/>
                <a:cs typeface="Arial" charset="0"/>
              </a:rPr>
              <a:t>cianobacterii</a:t>
            </a:r>
          </a:p>
          <a:p>
            <a:pPr marL="514350" indent="-514350" algn="just" eaLnBrk="1" hangingPunct="1">
              <a:buFont typeface="Calibri" pitchFamily="34" charset="0"/>
              <a:buAutoNum type="arabicPeriod"/>
            </a:pPr>
            <a:r>
              <a:rPr lang="ro-RO" sz="1200" smtClean="0">
                <a:latin typeface="Arial" charset="0"/>
                <a:cs typeface="Arial" charset="0"/>
              </a:rPr>
              <a:t>Cladophora (lâna broaştei) prezintă tal:</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uninucleate</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plurinucleate</a:t>
            </a:r>
          </a:p>
          <a:p>
            <a:pPr marL="971550" lvl="1" indent="-514350" algn="just" eaLnBrk="1" hangingPunct="1">
              <a:buFont typeface="Calibri" pitchFamily="34" charset="0"/>
              <a:buAutoNum type="alphaLcParenR"/>
            </a:pPr>
            <a:r>
              <a:rPr lang="ro-RO" sz="1200" smtClean="0">
                <a:latin typeface="Arial" charset="0"/>
                <a:cs typeface="Arial" charset="0"/>
              </a:rPr>
              <a:t>filamentos neramificat</a:t>
            </a:r>
          </a:p>
          <a:p>
            <a:pPr marL="971550" lvl="1" indent="-514350" algn="just" eaLnBrk="1" hangingPunct="1">
              <a:buFont typeface="Calibri" pitchFamily="34" charset="0"/>
              <a:buAutoNum type="alphaLcParenR"/>
            </a:pPr>
            <a:r>
              <a:rPr lang="ro-RO" sz="1200" smtClean="0">
                <a:latin typeface="Arial" charset="0"/>
                <a:cs typeface="Arial" charset="0"/>
              </a:rPr>
              <a:t>unicelular</a:t>
            </a:r>
          </a:p>
          <a:p>
            <a:pPr marL="514350" indent="-514350" algn="just" eaLnBrk="1" hangingPunct="1">
              <a:buFont typeface="Calibri" pitchFamily="34" charset="0"/>
              <a:buAutoNum type="arabicPeriod"/>
            </a:pPr>
            <a:r>
              <a:rPr lang="ro-RO" sz="1200" smtClean="0">
                <a:latin typeface="Arial" charset="0"/>
                <a:cs typeface="Arial" charset="0"/>
              </a:rPr>
              <a:t>Talurile cu dimensiunile cele mai mari se întâlnesc în grupul: </a:t>
            </a:r>
          </a:p>
          <a:p>
            <a:pPr marL="971550" lvl="1" indent="-514350" algn="just" eaLnBrk="1" hangingPunct="1">
              <a:buFont typeface="Calibri" pitchFamily="34" charset="0"/>
              <a:buAutoNum type="alphaLcParenR"/>
            </a:pPr>
            <a:r>
              <a:rPr lang="ro-RO" sz="1200" smtClean="0">
                <a:latin typeface="Arial" charset="0"/>
                <a:cs typeface="Arial" charset="0"/>
              </a:rPr>
              <a:t>algelor brune</a:t>
            </a:r>
          </a:p>
          <a:p>
            <a:pPr marL="971550" lvl="1" indent="-514350" algn="just" eaLnBrk="1" hangingPunct="1">
              <a:buFont typeface="Calibri" pitchFamily="34" charset="0"/>
              <a:buAutoNum type="alphaLcParenR"/>
            </a:pPr>
            <a:r>
              <a:rPr lang="ro-RO" sz="1200" smtClean="0">
                <a:latin typeface="Arial" charset="0"/>
                <a:cs typeface="Arial" charset="0"/>
              </a:rPr>
              <a:t>algelor roșii</a:t>
            </a:r>
          </a:p>
          <a:p>
            <a:pPr marL="971550" lvl="1" indent="-514350" algn="just" eaLnBrk="1" hangingPunct="1">
              <a:buFont typeface="Calibri" pitchFamily="34" charset="0"/>
              <a:buAutoNum type="alphaLcParenR"/>
            </a:pPr>
            <a:r>
              <a:rPr lang="ro-RO" sz="1200" smtClean="0">
                <a:latin typeface="Arial" charset="0"/>
                <a:cs typeface="Arial" charset="0"/>
              </a:rPr>
              <a:t>algelor verzi</a:t>
            </a:r>
          </a:p>
          <a:p>
            <a:pPr marL="971550" lvl="1" indent="-514350" algn="just" eaLnBrk="1" hangingPunct="1">
              <a:buFont typeface="Calibri" pitchFamily="34" charset="0"/>
              <a:buAutoNum type="alphaLcParenR"/>
            </a:pPr>
            <a:r>
              <a:rPr lang="ro-RO" sz="1200" smtClean="0">
                <a:latin typeface="Arial" charset="0"/>
                <a:cs typeface="Arial" charset="0"/>
              </a:rPr>
              <a:t>fitomastiginelor </a:t>
            </a:r>
          </a:p>
          <a:p>
            <a:pPr marL="514350" indent="-514350" eaLnBrk="1" hangingPunct="1">
              <a:buFont typeface="Arial" charset="0"/>
              <a:buNone/>
            </a:pPr>
            <a:endParaRPr lang="ro-RO"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279</Words>
  <Application>Microsoft Office PowerPoint</Application>
  <PresentationFormat>Expunere pe ecran (4:3)</PresentationFormat>
  <Paragraphs>26</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ALGELE</vt:lpstr>
      <vt:lpstr>Examenul de bacalaureat naţional 2013 Proba de evaluare a competenţelor digitale – document de lucru</vt:lpstr>
      <vt:lpstr>Examenul de bacalaureat naţional 2013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user1</cp:lastModifiedBy>
  <cp:revision>18</cp:revision>
  <dcterms:created xsi:type="dcterms:W3CDTF">2010-01-24T17:24:23Z</dcterms:created>
  <dcterms:modified xsi:type="dcterms:W3CDTF">2013-06-06T11:23:21Z</dcterms:modified>
</cp:coreProperties>
</file>