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Arial" charset="0"/>
        <a:ea typeface="+mn-ea"/>
        <a:cs typeface="+mn-cs"/>
      </a:defRPr>
    </a:lvl1pPr>
    <a:lvl2pPr marL="457200" algn="l" rtl="0" eaLnBrk="0" fontAlgn="base" hangingPunct="0">
      <a:spcBef>
        <a:spcPct val="0"/>
      </a:spcBef>
      <a:spcAft>
        <a:spcPct val="0"/>
      </a:spcAft>
      <a:defRPr kern="1200">
        <a:solidFill>
          <a:schemeClr val="tx1"/>
        </a:solidFill>
        <a:latin typeface="Arial" charset="0"/>
        <a:ea typeface="+mn-ea"/>
        <a:cs typeface="+mn-cs"/>
      </a:defRPr>
    </a:lvl2pPr>
    <a:lvl3pPr marL="914400" algn="l" rtl="0" eaLnBrk="0" fontAlgn="base" hangingPunct="0">
      <a:spcBef>
        <a:spcPct val="0"/>
      </a:spcBef>
      <a:spcAft>
        <a:spcPct val="0"/>
      </a:spcAft>
      <a:defRPr kern="1200">
        <a:solidFill>
          <a:schemeClr val="tx1"/>
        </a:solidFill>
        <a:latin typeface="Arial" charset="0"/>
        <a:ea typeface="+mn-ea"/>
        <a:cs typeface="+mn-cs"/>
      </a:defRPr>
    </a:lvl3pPr>
    <a:lvl4pPr marL="1371600" algn="l" rtl="0" eaLnBrk="0" fontAlgn="base" hangingPunct="0">
      <a:spcBef>
        <a:spcPct val="0"/>
      </a:spcBef>
      <a:spcAft>
        <a:spcPct val="0"/>
      </a:spcAft>
      <a:defRPr kern="1200">
        <a:solidFill>
          <a:schemeClr val="tx1"/>
        </a:solidFill>
        <a:latin typeface="Arial" charset="0"/>
        <a:ea typeface="+mn-ea"/>
        <a:cs typeface="+mn-cs"/>
      </a:defRPr>
    </a:lvl4pPr>
    <a:lvl5pPr marL="1828800" algn="l" rtl="0" eaLnBrk="0" fontAlgn="base" hangingPunct="0">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104" d="100"/>
          <a:sy n="104" d="100"/>
        </p:scale>
        <p:origin x="-174"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5D1603C5-3DCF-4AD0-A63E-A06B3C118CD0}"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78B336C6-2D2D-4B35-A131-155A98FA4044}"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6AA51F66-24B2-47EA-B2CB-65F6EEBC58DD}" type="slidenum">
              <a:rPr lang="en-US"/>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ro-RO"/>
          </a:p>
        </p:txBody>
      </p:sp>
      <p:sp>
        <p:nvSpPr>
          <p:cNvPr id="3" name="Text Placeholder 2"/>
          <p:cNvSpPr>
            <a:spLocks noGrp="1"/>
          </p:cNvSpPr>
          <p:nvPr>
            <p:ph type="body"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CA2FAE40-7030-461D-A3FC-F02E87390A9B}"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85DDE2FC-3A14-4B85-B98B-393F0A0C1F71}"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7129E6F5-5980-46F3-A411-EBE27946397C}"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C18F9D5E-7925-4688-A123-776B59E7561C}"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7" name="Rectangle 4"/>
          <p:cNvSpPr>
            <a:spLocks noGrp="1" noChangeArrowheads="1"/>
          </p:cNvSpPr>
          <p:nvPr>
            <p:ph type="dt" sz="half" idx="10"/>
          </p:nvPr>
        </p:nvSpPr>
        <p:spPr>
          <a:ln/>
        </p:spPr>
        <p:txBody>
          <a:bodyPr/>
          <a:lstStyle>
            <a:lvl1pPr>
              <a:defRPr/>
            </a:lvl1pPr>
          </a:lstStyle>
          <a:p>
            <a:endParaRPr lang="en-GB"/>
          </a:p>
        </p:txBody>
      </p:sp>
      <p:sp>
        <p:nvSpPr>
          <p:cNvPr id="8" name="Rectangle 5"/>
          <p:cNvSpPr>
            <a:spLocks noGrp="1" noChangeArrowheads="1"/>
          </p:cNvSpPr>
          <p:nvPr>
            <p:ph type="ftr" sz="quarter" idx="11"/>
          </p:nvPr>
        </p:nvSpPr>
        <p:spPr>
          <a:ln/>
        </p:spPr>
        <p:txBody>
          <a:bodyPr/>
          <a:lstStyle>
            <a:lvl1pPr>
              <a:defRPr/>
            </a:lvl1pPr>
          </a:lstStyle>
          <a:p>
            <a:endParaRPr lang="en-GB"/>
          </a:p>
        </p:txBody>
      </p:sp>
      <p:sp>
        <p:nvSpPr>
          <p:cNvPr id="9" name="Rectangle 6"/>
          <p:cNvSpPr>
            <a:spLocks noGrp="1" noChangeArrowheads="1"/>
          </p:cNvSpPr>
          <p:nvPr>
            <p:ph type="sldNum" sz="quarter" idx="12"/>
          </p:nvPr>
        </p:nvSpPr>
        <p:spPr>
          <a:ln/>
        </p:spPr>
        <p:txBody>
          <a:bodyPr/>
          <a:lstStyle>
            <a:lvl1pPr>
              <a:defRPr/>
            </a:lvl1pPr>
          </a:lstStyle>
          <a:p>
            <a:fld id="{50F31F40-4EB7-4B2A-9776-7274FC7D6232}"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Rectangle 4"/>
          <p:cNvSpPr>
            <a:spLocks noGrp="1" noChangeArrowheads="1"/>
          </p:cNvSpPr>
          <p:nvPr>
            <p:ph type="dt" sz="half" idx="10"/>
          </p:nvPr>
        </p:nvSpPr>
        <p:spPr>
          <a:ln/>
        </p:spPr>
        <p:txBody>
          <a:bodyPr/>
          <a:lstStyle>
            <a:lvl1pPr>
              <a:defRPr/>
            </a:lvl1pPr>
          </a:lstStyle>
          <a:p>
            <a:endParaRPr lang="en-GB"/>
          </a:p>
        </p:txBody>
      </p:sp>
      <p:sp>
        <p:nvSpPr>
          <p:cNvPr id="4" name="Rectangle 5"/>
          <p:cNvSpPr>
            <a:spLocks noGrp="1" noChangeArrowheads="1"/>
          </p:cNvSpPr>
          <p:nvPr>
            <p:ph type="ftr" sz="quarter" idx="11"/>
          </p:nvPr>
        </p:nvSpPr>
        <p:spPr>
          <a:ln/>
        </p:spPr>
        <p:txBody>
          <a:bodyPr/>
          <a:lstStyle>
            <a:lvl1pPr>
              <a:defRPr/>
            </a:lvl1pPr>
          </a:lstStyle>
          <a:p>
            <a:endParaRPr lang="en-GB"/>
          </a:p>
        </p:txBody>
      </p:sp>
      <p:sp>
        <p:nvSpPr>
          <p:cNvPr id="5" name="Rectangle 6"/>
          <p:cNvSpPr>
            <a:spLocks noGrp="1" noChangeArrowheads="1"/>
          </p:cNvSpPr>
          <p:nvPr>
            <p:ph type="sldNum" sz="quarter" idx="12"/>
          </p:nvPr>
        </p:nvSpPr>
        <p:spPr>
          <a:ln/>
        </p:spPr>
        <p:txBody>
          <a:bodyPr/>
          <a:lstStyle>
            <a:lvl1pPr>
              <a:defRPr/>
            </a:lvl1pPr>
          </a:lstStyle>
          <a:p>
            <a:fld id="{1C94986D-22C3-482F-A040-8302375D28F6}"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endParaRPr lang="en-GB"/>
          </a:p>
        </p:txBody>
      </p:sp>
      <p:sp>
        <p:nvSpPr>
          <p:cNvPr id="3" name="Rectangle 5"/>
          <p:cNvSpPr>
            <a:spLocks noGrp="1" noChangeArrowheads="1"/>
          </p:cNvSpPr>
          <p:nvPr>
            <p:ph type="ftr" sz="quarter" idx="11"/>
          </p:nvPr>
        </p:nvSpPr>
        <p:spPr>
          <a:ln/>
        </p:spPr>
        <p:txBody>
          <a:bodyPr/>
          <a:lstStyle>
            <a:lvl1pPr>
              <a:defRPr/>
            </a:lvl1pPr>
          </a:lstStyle>
          <a:p>
            <a:endParaRPr lang="en-GB"/>
          </a:p>
        </p:txBody>
      </p:sp>
      <p:sp>
        <p:nvSpPr>
          <p:cNvPr id="4" name="Rectangle 6"/>
          <p:cNvSpPr>
            <a:spLocks noGrp="1" noChangeArrowheads="1"/>
          </p:cNvSpPr>
          <p:nvPr>
            <p:ph type="sldNum" sz="quarter" idx="12"/>
          </p:nvPr>
        </p:nvSpPr>
        <p:spPr>
          <a:ln/>
        </p:spPr>
        <p:txBody>
          <a:bodyPr/>
          <a:lstStyle>
            <a:lvl1pPr>
              <a:defRPr/>
            </a:lvl1pPr>
          </a:lstStyle>
          <a:p>
            <a:fld id="{C0976F85-F369-4B24-B10D-CB2561CA3BAF}"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5F1B81F1-4F88-4F39-8F49-62B6943EAF8B}"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C0DF6B39-5577-445F-A88D-DECAA403262D}"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400"/>
            </a:lvl1pPr>
          </a:lstStyle>
          <a:p>
            <a:endParaRPr lang="en-GB"/>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400"/>
            </a:lvl1pPr>
          </a:lstStyle>
          <a:p>
            <a:endParaRPr lang="en-GB"/>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a:lvl1pPr>
          </a:lstStyle>
          <a:p>
            <a:fld id="{817AD782-C427-4BA1-ACC4-72BF543B8680}"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 id="2147483649" r:id="rId12"/>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pPr eaLnBrk="1" hangingPunct="1"/>
            <a:r>
              <a:rPr lang="ro-RO" sz="1400" b="1" smtClean="0"/>
              <a:t>LEGĂTURA COVALENTĂ COORDINATIVĂ</a:t>
            </a:r>
            <a:r>
              <a:rPr lang="ro-RO" sz="1400" smtClean="0"/>
              <a:t/>
            </a:r>
            <a:br>
              <a:rPr lang="ro-RO" sz="1400" smtClean="0"/>
            </a:br>
            <a:endParaRPr lang="en-US" b="1" smtClean="0"/>
          </a:p>
        </p:txBody>
      </p:sp>
      <p:sp>
        <p:nvSpPr>
          <p:cNvPr id="2051" name="Rectangle 3"/>
          <p:cNvSpPr>
            <a:spLocks noGrp="1" noChangeArrowheads="1"/>
          </p:cNvSpPr>
          <p:nvPr>
            <p:ph type="subTitle" idx="1"/>
          </p:nvPr>
        </p:nvSpPr>
        <p:spPr>
          <a:xfrm>
            <a:off x="381000" y="3886200"/>
            <a:ext cx="8229600" cy="838200"/>
          </a:xfrm>
        </p:spPr>
        <p:txBody>
          <a:bodyPr/>
          <a:lstStyle/>
          <a:p>
            <a:pPr algn="l" eaLnBrk="1" hangingPunct="1"/>
            <a:r>
              <a:rPr lang="ro-RO" sz="1000" smtClean="0"/>
              <a:t>(Adaptat după </a:t>
            </a:r>
            <a:r>
              <a:rPr lang="ro-RO" sz="1000" i="1" smtClean="0"/>
              <a:t>Manualul de Chimie, clasa a IX-a</a:t>
            </a:r>
            <a:r>
              <a:rPr lang="ro-RO" sz="1000" smtClean="0"/>
              <a:t>, Elena Alexandrescu, Viorica Zaharia)</a:t>
            </a:r>
            <a:r>
              <a:rPr lang="en-GB" smtClean="0"/>
              <a:t> </a:t>
            </a:r>
            <a:endParaRPr lang="ro-RO" sz="1000" b="1" smtClean="0"/>
          </a:p>
          <a:p>
            <a:pPr eaLnBrk="1" hangingPunct="1"/>
            <a:endParaRPr lang="en-US" sz="1200" b="1" smtClean="0"/>
          </a:p>
        </p:txBody>
      </p:sp>
      <p:sp>
        <p:nvSpPr>
          <p:cNvPr id="2052" name="Text Box 4"/>
          <p:cNvSpPr txBox="1">
            <a:spLocks noChangeArrowheads="1"/>
          </p:cNvSpPr>
          <p:nvPr/>
        </p:nvSpPr>
        <p:spPr bwMode="auto">
          <a:xfrm>
            <a:off x="457200" y="228600"/>
            <a:ext cx="8001000" cy="400110"/>
          </a:xfrm>
          <a:prstGeom prst="rect">
            <a:avLst/>
          </a:prstGeom>
          <a:noFill/>
          <a:ln w="9525">
            <a:noFill/>
            <a:miter lim="800000"/>
            <a:headEnd/>
            <a:tailEnd/>
          </a:ln>
        </p:spPr>
        <p:txBody>
          <a:bodyPr>
            <a:spAutoFit/>
          </a:bodyPr>
          <a:lstStyle/>
          <a:p>
            <a:r>
              <a:rPr lang="ro-RO" sz="1000" dirty="0" smtClean="0"/>
              <a:t>Examenul de bacalaureat naţional 2013</a:t>
            </a:r>
            <a:endParaRPr lang="en-US" sz="1000" dirty="0" smtClean="0"/>
          </a:p>
          <a:p>
            <a:r>
              <a:rPr lang="ro-RO" sz="1000" dirty="0" smtClean="0"/>
              <a:t>Proba de evaluare a competenţelor digitale – document de lucru</a:t>
            </a:r>
            <a:endParaRPr lang="en-US" sz="1000" dirty="0">
              <a:solidFill>
                <a:schemeClr val="tx2"/>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p:cNvSpPr>
            <a:spLocks noGrp="1" noChangeArrowheads="1"/>
          </p:cNvSpPr>
          <p:nvPr>
            <p:ph type="title"/>
          </p:nvPr>
        </p:nvSpPr>
        <p:spPr>
          <a:xfrm>
            <a:off x="457200" y="274638"/>
            <a:ext cx="8229600" cy="487362"/>
          </a:xfrm>
        </p:spPr>
        <p:txBody>
          <a:bodyPr/>
          <a:lstStyle/>
          <a:p>
            <a:pPr algn="l"/>
            <a:r>
              <a:rPr lang="ro-RO" sz="1000" dirty="0" smtClean="0">
                <a:latin typeface="Arial" pitchFamily="34" charset="0"/>
                <a:cs typeface="Arial" pitchFamily="34" charset="0"/>
              </a:rPr>
              <a:t>Examenul de bacalaureat naţional 2013</a:t>
            </a:r>
            <a:r>
              <a:rPr lang="en-US" sz="1000" dirty="0" smtClean="0">
                <a:latin typeface="Arial" pitchFamily="34" charset="0"/>
                <a:cs typeface="Arial" pitchFamily="34" charset="0"/>
              </a:rPr>
              <a:t/>
            </a:r>
            <a:br>
              <a:rPr lang="en-US" sz="1000" dirty="0" smtClean="0">
                <a:latin typeface="Arial" pitchFamily="34" charset="0"/>
                <a:cs typeface="Arial" pitchFamily="34" charset="0"/>
              </a:rPr>
            </a:br>
            <a:r>
              <a:rPr lang="ro-RO" sz="1000" dirty="0" smtClean="0">
                <a:latin typeface="Arial" pitchFamily="34" charset="0"/>
                <a:cs typeface="Arial" pitchFamily="34" charset="0"/>
              </a:rPr>
              <a:t>Proba de evaluare a competenţelor digitale – document de lucru</a:t>
            </a:r>
            <a:endParaRPr lang="en-US" sz="1000" dirty="0" smtClean="0">
              <a:latin typeface="Arial" pitchFamily="34" charset="0"/>
              <a:cs typeface="Arial" pitchFamily="34" charset="0"/>
            </a:endParaRPr>
          </a:p>
        </p:txBody>
      </p:sp>
      <p:sp>
        <p:nvSpPr>
          <p:cNvPr id="3075" name="Rectangle 3"/>
          <p:cNvSpPr>
            <a:spLocks noGrp="1" noChangeArrowheads="1"/>
          </p:cNvSpPr>
          <p:nvPr>
            <p:ph type="body" sz="half" idx="1"/>
          </p:nvPr>
        </p:nvSpPr>
        <p:spPr>
          <a:xfrm>
            <a:off x="457200" y="1371600"/>
            <a:ext cx="4267200" cy="4953000"/>
          </a:xfrm>
        </p:spPr>
        <p:txBody>
          <a:bodyPr/>
          <a:lstStyle/>
          <a:p>
            <a:pPr marL="0" indent="177800" algn="just">
              <a:lnSpc>
                <a:spcPct val="80000"/>
              </a:lnSpc>
              <a:buFontTx/>
              <a:buNone/>
            </a:pPr>
            <a:r>
              <a:rPr lang="ro-RO" sz="1200" smtClean="0"/>
              <a:t>În molecula de amoniac (NH3), atomul de azot pune în comun cei trei electroni necuplaţi de pe ultimul strat, cu trei atomi de hidrogen şi se formează trei legături covalente simple polare. [...]</a:t>
            </a:r>
          </a:p>
          <a:p>
            <a:pPr marL="0" indent="177800" algn="just">
              <a:lnSpc>
                <a:spcPct val="80000"/>
              </a:lnSpc>
              <a:buFontTx/>
              <a:buNone/>
            </a:pPr>
            <a:r>
              <a:rPr lang="ro-RO" sz="1200" smtClean="0"/>
              <a:t>Atomul de azot din amoniac mai are, în stratul de valenţă, o pereche de electroni neparticipanţi la legătură care poate fixa ionul H+ desprins, de exemplu, din molecula acidului clorhidric.</a:t>
            </a:r>
            <a:r>
              <a:rPr lang="en-GB" sz="1200" smtClean="0"/>
              <a:t> </a:t>
            </a:r>
            <a:r>
              <a:rPr lang="ro-RO" sz="1200" smtClean="0"/>
              <a:t>[…]</a:t>
            </a:r>
          </a:p>
          <a:p>
            <a:pPr marL="0" indent="177800" algn="just">
              <a:lnSpc>
                <a:spcPct val="80000"/>
              </a:lnSpc>
              <a:buFontTx/>
              <a:buNone/>
            </a:pPr>
            <a:r>
              <a:rPr lang="ro-RO" sz="1200" smtClean="0"/>
              <a:t>În noua legătură covalentă N–H, electronii puşi în comun provin de la atomul de azot. Atomul de azot este donorul de electroni, iar ionul de hidrogen este acceptorul de electroni.</a:t>
            </a:r>
            <a:r>
              <a:rPr lang="en-GB" sz="1200" smtClean="0"/>
              <a:t> </a:t>
            </a:r>
            <a:r>
              <a:rPr lang="ro-RO" sz="1200" smtClean="0"/>
              <a:t>[…]</a:t>
            </a:r>
          </a:p>
          <a:p>
            <a:pPr marL="0" indent="177800" algn="just">
              <a:lnSpc>
                <a:spcPct val="80000"/>
              </a:lnSpc>
              <a:buFontTx/>
              <a:buNone/>
            </a:pPr>
            <a:r>
              <a:rPr lang="ro-RO" sz="1200" smtClean="0"/>
              <a:t>Legătura covalentă coordinativă este legătura covalentă în care electronii puşi în comun provin de la un singur atom. Atomul care pune în comun perechea de electroni se numeşte donor de electroni, iar celălalt atom care nu participă cu electroni la formarea legăturii se numeşte acceptor de electroni.</a:t>
            </a:r>
          </a:p>
          <a:p>
            <a:pPr marL="0" indent="177800" algn="just">
              <a:lnSpc>
                <a:spcPct val="80000"/>
              </a:lnSpc>
              <a:buFontTx/>
              <a:buNone/>
            </a:pPr>
            <a:r>
              <a:rPr lang="ro-RO" sz="1200" smtClean="0"/>
              <a:t>Orbitalul molecular de legătură al legăturii covalente coordinative N </a:t>
            </a:r>
            <a:r>
              <a:rPr lang="ro-RO" sz="1200" smtClean="0">
                <a:sym typeface="Wingdings" pitchFamily="2" charset="2"/>
              </a:rPr>
              <a:t></a:t>
            </a:r>
            <a:r>
              <a:rPr lang="ro-RO" sz="1200" smtClean="0"/>
              <a:t>H se formează prin întrepătrunderea orbitalului dielectronic al atomului de azot cu orbitalul 1s neocupat al ionului  H+</a:t>
            </a:r>
            <a:r>
              <a:rPr lang="en-GB" sz="1200" smtClean="0"/>
              <a:t>.</a:t>
            </a:r>
            <a:endParaRPr lang="ro-RO" sz="1200" smtClean="0"/>
          </a:p>
        </p:txBody>
      </p:sp>
      <p:pic>
        <p:nvPicPr>
          <p:cNvPr id="3079" name="Picture 7" descr="comp_i"/>
          <p:cNvPicPr>
            <a:picLocks noChangeAspect="1" noChangeArrowheads="1"/>
          </p:cNvPicPr>
          <p:nvPr/>
        </p:nvPicPr>
        <p:blipFill>
          <a:blip r:embed="rId2" cstate="print"/>
          <a:srcRect/>
          <a:stretch>
            <a:fillRect/>
          </a:stretch>
        </p:blipFill>
        <p:spPr bwMode="auto">
          <a:xfrm>
            <a:off x="4953000" y="1600200"/>
            <a:ext cx="3314700" cy="3314700"/>
          </a:xfrm>
          <a:prstGeom prst="rect">
            <a:avLst/>
          </a:prstGeom>
          <a:noFill/>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4"/>
          <p:cNvSpPr>
            <a:spLocks noGrp="1" noChangeArrowheads="1"/>
          </p:cNvSpPr>
          <p:nvPr>
            <p:ph type="title" idx="4294967295"/>
          </p:nvPr>
        </p:nvSpPr>
        <p:spPr>
          <a:xfrm>
            <a:off x="381000" y="228600"/>
            <a:ext cx="8229600" cy="609600"/>
          </a:xfrm>
        </p:spPr>
        <p:txBody>
          <a:bodyPr/>
          <a:lstStyle/>
          <a:p>
            <a:pPr algn="l"/>
            <a:r>
              <a:rPr lang="ro-RO" sz="1000" dirty="0" smtClean="0">
                <a:latin typeface="Arial" pitchFamily="34" charset="0"/>
                <a:cs typeface="Arial" pitchFamily="34" charset="0"/>
              </a:rPr>
              <a:t>Examenul de bacalaureat naţional 2013</a:t>
            </a:r>
            <a:r>
              <a:rPr lang="en-US" sz="1000" dirty="0" smtClean="0">
                <a:latin typeface="Arial" pitchFamily="34" charset="0"/>
                <a:cs typeface="Arial" pitchFamily="34" charset="0"/>
              </a:rPr>
              <a:t/>
            </a:r>
            <a:br>
              <a:rPr lang="en-US" sz="1000" dirty="0" smtClean="0">
                <a:latin typeface="Arial" pitchFamily="34" charset="0"/>
                <a:cs typeface="Arial" pitchFamily="34" charset="0"/>
              </a:rPr>
            </a:br>
            <a:r>
              <a:rPr lang="ro-RO" sz="1000" dirty="0" smtClean="0">
                <a:latin typeface="Arial" pitchFamily="34" charset="0"/>
                <a:cs typeface="Arial" pitchFamily="34" charset="0"/>
              </a:rPr>
              <a:t>Proba de evaluare a competenţelor digitale – document de lucru</a:t>
            </a:r>
            <a:endParaRPr lang="en-US" sz="1000" dirty="0" smtClean="0">
              <a:latin typeface="Arial" pitchFamily="34" charset="0"/>
              <a:cs typeface="Arial" pitchFamily="34" charset="0"/>
            </a:endParaRPr>
          </a:p>
        </p:txBody>
      </p:sp>
      <p:sp>
        <p:nvSpPr>
          <p:cNvPr id="6147" name="Rectangle 3"/>
          <p:cNvSpPr>
            <a:spLocks noGrp="1" noChangeArrowheads="1"/>
          </p:cNvSpPr>
          <p:nvPr>
            <p:ph type="body" sz="half" idx="4294967295"/>
          </p:nvPr>
        </p:nvSpPr>
        <p:spPr>
          <a:xfrm>
            <a:off x="609600" y="1371600"/>
            <a:ext cx="7848600" cy="4953000"/>
          </a:xfrm>
        </p:spPr>
        <p:txBody>
          <a:bodyPr/>
          <a:lstStyle/>
          <a:p>
            <a:pPr algn="just">
              <a:spcBef>
                <a:spcPct val="0"/>
              </a:spcBef>
              <a:buFontTx/>
              <a:buNone/>
            </a:pPr>
            <a:r>
              <a:rPr lang="ro-RO" sz="1200" dirty="0" smtClean="0"/>
              <a:t>Aplicaţii:</a:t>
            </a:r>
          </a:p>
          <a:p>
            <a:pPr algn="just">
              <a:spcBef>
                <a:spcPct val="0"/>
              </a:spcBef>
              <a:buFontTx/>
              <a:buAutoNum type="arabicPeriod"/>
            </a:pPr>
            <a:r>
              <a:rPr lang="ro-RO" sz="1200" dirty="0" smtClean="0"/>
              <a:t>Se consideră substanţa A cu masa molară 34g/mol şi compoziţia procentuală 91,17%P şi 8,82%H</a:t>
            </a:r>
            <a:r>
              <a:rPr lang="en-GB" sz="1200" dirty="0" smtClean="0"/>
              <a:t>.</a:t>
            </a:r>
            <a:endParaRPr lang="ro-RO" sz="1200" b="1" dirty="0" smtClean="0"/>
          </a:p>
          <a:p>
            <a:pPr marL="342900" lvl="1" indent="53975" algn="just">
              <a:spcBef>
                <a:spcPct val="0"/>
              </a:spcBef>
              <a:buFontTx/>
              <a:buAutoNum type="alphaLcParenR"/>
            </a:pPr>
            <a:r>
              <a:rPr lang="en-GB" sz="1200" dirty="0" smtClean="0"/>
              <a:t> </a:t>
            </a:r>
            <a:r>
              <a:rPr lang="ro-RO" sz="1200" dirty="0" smtClean="0"/>
              <a:t>Determinaţi formula chimică a substanţei A.</a:t>
            </a:r>
            <a:endParaRPr lang="ro-RO" sz="1200" b="1" dirty="0" smtClean="0"/>
          </a:p>
          <a:p>
            <a:pPr marL="342900" lvl="1" indent="53975" algn="just">
              <a:spcBef>
                <a:spcPct val="0"/>
              </a:spcBef>
              <a:buFontTx/>
              <a:buAutoNum type="alphaLcParenR"/>
            </a:pPr>
            <a:r>
              <a:rPr lang="en-GB" sz="1200" dirty="0" smtClean="0"/>
              <a:t> </a:t>
            </a:r>
            <a:r>
              <a:rPr lang="ro-RO" sz="1200" dirty="0" smtClean="0"/>
              <a:t>Reprezentaţi legăturile chimice din molecula substanţei A.</a:t>
            </a:r>
          </a:p>
          <a:p>
            <a:pPr marL="342900" lvl="1" indent="53975" algn="just">
              <a:spcBef>
                <a:spcPct val="0"/>
              </a:spcBef>
              <a:buFontTx/>
              <a:buAutoNum type="alphaLcParenR"/>
            </a:pPr>
            <a:r>
              <a:rPr lang="en-GB" sz="1200" dirty="0" smtClean="0"/>
              <a:t> </a:t>
            </a:r>
            <a:r>
              <a:rPr lang="ro-RO" sz="1200" dirty="0" smtClean="0"/>
              <a:t>Indicaţi tipul interacţiunii intermoleculare ce se stabileşte între moleculele substanţei A.</a:t>
            </a:r>
          </a:p>
          <a:p>
            <a:pPr algn="just">
              <a:spcBef>
                <a:spcPct val="0"/>
              </a:spcBef>
              <a:buFontTx/>
              <a:buAutoNum type="arabicPeriod"/>
            </a:pPr>
            <a:r>
              <a:rPr lang="ro-RO" sz="1200" dirty="0" smtClean="0"/>
              <a:t>Alegeţi variantele corecte:</a:t>
            </a:r>
            <a:endParaRPr lang="ro-RO" sz="1200" b="1" dirty="0" smtClean="0"/>
          </a:p>
          <a:p>
            <a:pPr marL="342900" lvl="1" indent="53975" algn="just">
              <a:spcBef>
                <a:spcPct val="0"/>
              </a:spcBef>
              <a:buFontTx/>
              <a:buAutoNum type="alphaLcParenR"/>
            </a:pPr>
            <a:r>
              <a:rPr lang="en-GB" sz="1200" dirty="0" smtClean="0"/>
              <a:t> </a:t>
            </a:r>
            <a:r>
              <a:rPr lang="ro-RO" sz="1200" dirty="0" smtClean="0"/>
              <a:t>Interacţiunile intermoleculare se stabilesc între atomii gazelor nobile sau moleculele altor substanţe</a:t>
            </a:r>
            <a:r>
              <a:rPr lang="en-US" sz="1200" dirty="0" smtClean="0"/>
              <a:t> </a:t>
            </a:r>
            <a:r>
              <a:rPr lang="ro-RO" sz="1200" dirty="0" smtClean="0"/>
              <a:t>/atomii nemetalelor.</a:t>
            </a:r>
            <a:endParaRPr lang="ro-RO" sz="1200" b="1" dirty="0" smtClean="0"/>
          </a:p>
          <a:p>
            <a:pPr marL="342900" lvl="1" indent="53975" algn="just">
              <a:spcBef>
                <a:spcPct val="0"/>
              </a:spcBef>
              <a:buFontTx/>
              <a:buAutoNum type="alphaLcParenR"/>
            </a:pPr>
            <a:r>
              <a:rPr lang="en-GB" sz="1200" dirty="0" smtClean="0"/>
              <a:t> </a:t>
            </a:r>
            <a:r>
              <a:rPr lang="ro-RO" sz="1200" dirty="0" smtClean="0"/>
              <a:t>Legătura de hidrogen este cea mai slabă/puternică interacţiune intermoleculară.</a:t>
            </a:r>
            <a:endParaRPr lang="ro-RO" sz="1200" b="1" dirty="0" smtClean="0"/>
          </a:p>
          <a:p>
            <a:pPr marL="342900" lvl="1" indent="53975" algn="just">
              <a:spcBef>
                <a:spcPct val="0"/>
              </a:spcBef>
              <a:buFontTx/>
              <a:buAutoNum type="alphaLcParenR"/>
            </a:pPr>
            <a:r>
              <a:rPr lang="en-GB" sz="1200" dirty="0" smtClean="0"/>
              <a:t> </a:t>
            </a:r>
            <a:r>
              <a:rPr lang="ro-RO" sz="1200" dirty="0" smtClean="0"/>
              <a:t>Legătura de hidrogen este mai slabă/puternică decât legătura covalentă.</a:t>
            </a:r>
            <a:r>
              <a:rPr lang="en-GB" sz="1200" dirty="0" smtClean="0"/>
              <a:t> […]</a:t>
            </a:r>
            <a:endParaRPr lang="ro-RO" sz="1200" b="1" dirty="0" smtClean="0"/>
          </a:p>
          <a:p>
            <a:pPr marL="342900" lvl="1" indent="53975" algn="just">
              <a:spcBef>
                <a:spcPct val="0"/>
              </a:spcBef>
              <a:buFontTx/>
              <a:buAutoNum type="alphaLcParenR"/>
            </a:pPr>
            <a:r>
              <a:rPr lang="en-GB" sz="1200" dirty="0" smtClean="0"/>
              <a:t> </a:t>
            </a:r>
            <a:r>
              <a:rPr lang="ro-RO" sz="1200" dirty="0" smtClean="0"/>
              <a:t>Între moleculele de apă se exercită numai legături de hidrogen/toate tipurile de interacţiuni intermoleculare.</a:t>
            </a:r>
            <a:endParaRPr lang="ro-RO" sz="1200" b="1" dirty="0" smtClean="0"/>
          </a:p>
          <a:p>
            <a:pPr algn="just">
              <a:spcBef>
                <a:spcPct val="0"/>
              </a:spcBef>
              <a:buFontTx/>
              <a:buAutoNum type="arabicPeriod"/>
            </a:pPr>
            <a:r>
              <a:rPr lang="ro-RO" sz="1200" dirty="0" smtClean="0"/>
              <a:t>Referitor la substanţele: H</a:t>
            </a:r>
            <a:r>
              <a:rPr lang="ro-RO" sz="1200" baseline="-25000" dirty="0" smtClean="0"/>
              <a:t>2</a:t>
            </a:r>
            <a:r>
              <a:rPr lang="ro-RO" sz="1200" dirty="0" smtClean="0"/>
              <a:t>O</a:t>
            </a:r>
            <a:r>
              <a:rPr lang="en-GB" sz="1200" dirty="0" smtClean="0"/>
              <a:t> </a:t>
            </a:r>
            <a:r>
              <a:rPr lang="ro-RO" sz="1200" dirty="0" smtClean="0"/>
              <a:t>(apă), CH</a:t>
            </a:r>
            <a:r>
              <a:rPr lang="ro-RO" sz="1200" baseline="-25000" dirty="0" smtClean="0"/>
              <a:t>4</a:t>
            </a:r>
            <a:r>
              <a:rPr lang="en-GB" sz="1200" dirty="0" smtClean="0"/>
              <a:t> </a:t>
            </a:r>
            <a:r>
              <a:rPr lang="ro-RO" sz="1200" dirty="0" smtClean="0"/>
              <a:t>(metan), H</a:t>
            </a:r>
            <a:r>
              <a:rPr lang="ro-RO" sz="1200" baseline="-25000" dirty="0" smtClean="0"/>
              <a:t>2</a:t>
            </a:r>
            <a:r>
              <a:rPr lang="ro-RO" sz="1200" dirty="0" smtClean="0"/>
              <a:t>S</a:t>
            </a:r>
            <a:r>
              <a:rPr lang="en-GB" sz="1200" dirty="0" smtClean="0"/>
              <a:t> </a:t>
            </a:r>
            <a:r>
              <a:rPr lang="ro-RO" sz="1200" dirty="0" smtClean="0"/>
              <a:t>(acid sulfhidric) </a:t>
            </a:r>
            <a:r>
              <a:rPr lang="en-GB" sz="1200" dirty="0" smtClean="0"/>
              <a:t>s</a:t>
            </a:r>
            <a:r>
              <a:rPr lang="ro-RO" sz="1200" dirty="0" smtClean="0"/>
              <a:t>unt corecte afirmaţiile:</a:t>
            </a:r>
            <a:endParaRPr lang="ro-RO" sz="1200" b="1" dirty="0" smtClean="0"/>
          </a:p>
          <a:p>
            <a:pPr marL="342900" lvl="1" indent="53975" algn="just">
              <a:spcBef>
                <a:spcPct val="0"/>
              </a:spcBef>
              <a:buFontTx/>
              <a:buAutoNum type="alphaLcParenR"/>
            </a:pPr>
            <a:r>
              <a:rPr lang="ro-RO" sz="1200" dirty="0" smtClean="0"/>
              <a:t> </a:t>
            </a:r>
            <a:r>
              <a:rPr lang="en-GB" sz="1200" dirty="0" smtClean="0"/>
              <a:t>t</a:t>
            </a:r>
            <a:r>
              <a:rPr lang="ro-RO" sz="1200" dirty="0" err="1" smtClean="0"/>
              <a:t>oate</a:t>
            </a:r>
            <a:r>
              <a:rPr lang="ro-RO" sz="1200" dirty="0" smtClean="0"/>
              <a:t> trei au molecule nepolare;</a:t>
            </a:r>
            <a:endParaRPr lang="ro-RO" sz="1200" b="1" dirty="0" smtClean="0"/>
          </a:p>
          <a:p>
            <a:pPr marL="342900" lvl="1" indent="53975" algn="just">
              <a:spcBef>
                <a:spcPct val="0"/>
              </a:spcBef>
              <a:buFontTx/>
              <a:buAutoNum type="alphaLcParenR"/>
            </a:pPr>
            <a:r>
              <a:rPr lang="ro-RO" sz="1200" dirty="0" smtClean="0"/>
              <a:t> </a:t>
            </a:r>
            <a:r>
              <a:rPr lang="en-GB" sz="1200" dirty="0" smtClean="0"/>
              <a:t>l</a:t>
            </a:r>
            <a:r>
              <a:rPr lang="ro-RO" sz="1200" dirty="0" err="1" smtClean="0"/>
              <a:t>egăturile</a:t>
            </a:r>
            <a:r>
              <a:rPr lang="ro-RO" sz="1200" dirty="0" smtClean="0"/>
              <a:t> H - nemetal sunt legături covalente polare;</a:t>
            </a:r>
          </a:p>
          <a:p>
            <a:pPr marL="342900" lvl="1" indent="53975" algn="just">
              <a:spcBef>
                <a:spcPct val="0"/>
              </a:spcBef>
              <a:buFontTx/>
              <a:buAutoNum type="alphaLcParenR"/>
            </a:pPr>
            <a:r>
              <a:rPr lang="ro-RO" sz="1200" dirty="0" smtClean="0"/>
              <a:t> între moleculele lor  se exercită aceleaşi tipuri de interacţiuni </a:t>
            </a:r>
            <a:r>
              <a:rPr lang="ro-RO" sz="1200" dirty="0" smtClean="0"/>
              <a:t>intermoleculare</a:t>
            </a:r>
            <a:r>
              <a:rPr lang="en-US" sz="1200" smtClean="0"/>
              <a:t>.</a:t>
            </a:r>
            <a:endParaRPr lang="en-GB" sz="1200" dirty="0" smtClean="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101</TotalTime>
  <Words>394</Words>
  <Application>Microsoft Office PowerPoint</Application>
  <PresentationFormat>Expunere pe ecran (4:3)</PresentationFormat>
  <Paragraphs>25</Paragraphs>
  <Slides>3</Slides>
  <Notes>0</Notes>
  <HiddenSlides>0</HiddenSlides>
  <MMClips>0</MMClips>
  <ScaleCrop>false</ScaleCrop>
  <HeadingPairs>
    <vt:vector size="4" baseType="variant">
      <vt:variant>
        <vt:lpstr>Temă</vt:lpstr>
      </vt:variant>
      <vt:variant>
        <vt:i4>1</vt:i4>
      </vt:variant>
      <vt:variant>
        <vt:lpstr>Titluri diapozitive</vt:lpstr>
      </vt:variant>
      <vt:variant>
        <vt:i4>3</vt:i4>
      </vt:variant>
    </vt:vector>
  </HeadingPairs>
  <TitlesOfParts>
    <vt:vector size="4" baseType="lpstr">
      <vt:lpstr>Default Design</vt:lpstr>
      <vt:lpstr>LEGĂTURA COVALENTĂ COORDINATIVĂ </vt:lpstr>
      <vt:lpstr>Examenul de bacalaureat naţional 2013 Proba de evaluare a competenţelor digitale – document de lucru</vt:lpstr>
      <vt:lpstr>Examenul de bacalaureat naţional 2013 Proba de evaluare a competenţelor digitale – document de lucru</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Digitale</dc:creator>
  <cp:lastModifiedBy>user1</cp:lastModifiedBy>
  <cp:revision>29</cp:revision>
  <cp:lastPrinted>1601-01-01T00:00:00Z</cp:lastPrinted>
  <dcterms:created xsi:type="dcterms:W3CDTF">1601-01-01T00:00:00Z</dcterms:created>
  <dcterms:modified xsi:type="dcterms:W3CDTF">2013-06-06T13:09:08Z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

<file path=docProps/thumbnail.jpeg>
</file>