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ro-RO"/>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1" d="100"/>
          <a:sy n="111" d="100"/>
        </p:scale>
        <p:origin x="-1650" y="-7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ro-RO"/>
          </a:p>
        </p:txBody>
      </p:sp>
      <p:sp>
        <p:nvSpPr>
          <p:cNvPr id="4" name="Date Placeholder 3"/>
          <p:cNvSpPr>
            <a:spLocks noGrp="1"/>
          </p:cNvSpPr>
          <p:nvPr>
            <p:ph type="dt" sz="half" idx="10"/>
          </p:nvPr>
        </p:nvSpPr>
        <p:spPr/>
        <p:txBody>
          <a:bodyPr/>
          <a:lstStyle>
            <a:lvl1pPr>
              <a:defRPr/>
            </a:lvl1pPr>
          </a:lstStyle>
          <a:p>
            <a:pPr>
              <a:defRPr/>
            </a:pPr>
            <a:fld id="{8AAC01E2-3B8D-4A96-836B-12AE2B760BB3}" type="datetimeFigureOut">
              <a:rPr lang="ro-RO"/>
              <a:pPr>
                <a:defRPr/>
              </a:pPr>
              <a:t>13.06.2014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B96FB5C8-2BF5-4436-8F56-A94C4633957D}" type="slidenum">
              <a:rPr lang="ro-RO"/>
              <a:pPr>
                <a:defRPr/>
              </a:pPr>
              <a:t>‹#›</a:t>
            </a:fld>
            <a:endParaRPr lang="ro-RO"/>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9C7AFB27-CD51-41F4-9BAE-B2655198D5C4}" type="datetimeFigureOut">
              <a:rPr lang="ro-RO"/>
              <a:pPr>
                <a:defRPr/>
              </a:pPr>
              <a:t>13.06.2014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3106B674-01C9-499A-AFF0-C6BAC4C76EAA}" type="slidenum">
              <a:rPr lang="ro-RO"/>
              <a:pPr>
                <a:defRPr/>
              </a:pPr>
              <a:t>‹#›</a:t>
            </a:fld>
            <a:endParaRPr lang="ro-RO"/>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35976858-FAF8-4F9C-8662-BF64ECFD44B2}" type="datetimeFigureOut">
              <a:rPr lang="ro-RO"/>
              <a:pPr>
                <a:defRPr/>
              </a:pPr>
              <a:t>13.06.2014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3C4C1CD4-A79D-497C-84E5-AFF75FF0A0EE}" type="slidenum">
              <a:rPr lang="ro-RO"/>
              <a:pPr>
                <a:defRPr/>
              </a:pPr>
              <a:t>‹#›</a:t>
            </a:fld>
            <a:endParaRPr lang="ro-RO"/>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F146E16A-42AA-47F9-8B71-15FE12226AC7}" type="datetimeFigureOut">
              <a:rPr lang="ro-RO"/>
              <a:pPr>
                <a:defRPr/>
              </a:pPr>
              <a:t>13.06.2014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E19992B2-AB64-417E-B676-B22260EBDDD4}" type="slidenum">
              <a:rPr lang="ro-RO"/>
              <a:pPr>
                <a:defRPr/>
              </a:pPr>
              <a:t>‹#›</a:t>
            </a:fld>
            <a:endParaRPr lang="ro-RO"/>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9E15352F-FF40-47B9-80B4-8EEAFDAA3A5A}" type="datetimeFigureOut">
              <a:rPr lang="ro-RO"/>
              <a:pPr>
                <a:defRPr/>
              </a:pPr>
              <a:t>13.06.2014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D26FD913-FF64-4599-83DF-64BBA725EB93}" type="slidenum">
              <a:rPr lang="ro-RO"/>
              <a:pPr>
                <a:defRPr/>
              </a:pPr>
              <a:t>‹#›</a:t>
            </a:fld>
            <a:endParaRPr lang="ro-RO"/>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Date Placeholder 3"/>
          <p:cNvSpPr>
            <a:spLocks noGrp="1"/>
          </p:cNvSpPr>
          <p:nvPr>
            <p:ph type="dt" sz="half" idx="10"/>
          </p:nvPr>
        </p:nvSpPr>
        <p:spPr/>
        <p:txBody>
          <a:bodyPr/>
          <a:lstStyle>
            <a:lvl1pPr>
              <a:defRPr/>
            </a:lvl1pPr>
          </a:lstStyle>
          <a:p>
            <a:pPr>
              <a:defRPr/>
            </a:pPr>
            <a:fld id="{ED2C1BAA-6F6C-45B8-B0E7-C3DD476A0FD2}" type="datetimeFigureOut">
              <a:rPr lang="ro-RO"/>
              <a:pPr>
                <a:defRPr/>
              </a:pPr>
              <a:t>13.06.2014</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DCFF2CAC-540D-448B-89AA-6FD2AF791528}" type="slidenum">
              <a:rPr lang="ro-RO"/>
              <a:pPr>
                <a:defRPr/>
              </a:pPr>
              <a:t>‹#›</a:t>
            </a:fld>
            <a:endParaRPr lang="ro-RO"/>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7" name="Date Placeholder 3"/>
          <p:cNvSpPr>
            <a:spLocks noGrp="1"/>
          </p:cNvSpPr>
          <p:nvPr>
            <p:ph type="dt" sz="half" idx="10"/>
          </p:nvPr>
        </p:nvSpPr>
        <p:spPr/>
        <p:txBody>
          <a:bodyPr/>
          <a:lstStyle>
            <a:lvl1pPr>
              <a:defRPr/>
            </a:lvl1pPr>
          </a:lstStyle>
          <a:p>
            <a:pPr>
              <a:defRPr/>
            </a:pPr>
            <a:fld id="{892143D3-1566-45B3-BDEE-2F25ED72D290}" type="datetimeFigureOut">
              <a:rPr lang="ro-RO"/>
              <a:pPr>
                <a:defRPr/>
              </a:pPr>
              <a:t>13.06.2014</a:t>
            </a:fld>
            <a:endParaRPr lang="ro-RO"/>
          </a:p>
        </p:txBody>
      </p:sp>
      <p:sp>
        <p:nvSpPr>
          <p:cNvPr id="8" name="Footer Placeholder 4"/>
          <p:cNvSpPr>
            <a:spLocks noGrp="1"/>
          </p:cNvSpPr>
          <p:nvPr>
            <p:ph type="ftr" sz="quarter" idx="11"/>
          </p:nvPr>
        </p:nvSpPr>
        <p:spPr/>
        <p:txBody>
          <a:bodyPr/>
          <a:lstStyle>
            <a:lvl1pPr>
              <a:defRPr/>
            </a:lvl1pPr>
          </a:lstStyle>
          <a:p>
            <a:pPr>
              <a:defRPr/>
            </a:pPr>
            <a:endParaRPr lang="ro-RO"/>
          </a:p>
        </p:txBody>
      </p:sp>
      <p:sp>
        <p:nvSpPr>
          <p:cNvPr id="9" name="Slide Number Placeholder 5"/>
          <p:cNvSpPr>
            <a:spLocks noGrp="1"/>
          </p:cNvSpPr>
          <p:nvPr>
            <p:ph type="sldNum" sz="quarter" idx="12"/>
          </p:nvPr>
        </p:nvSpPr>
        <p:spPr/>
        <p:txBody>
          <a:bodyPr/>
          <a:lstStyle>
            <a:lvl1pPr>
              <a:defRPr/>
            </a:lvl1pPr>
          </a:lstStyle>
          <a:p>
            <a:pPr>
              <a:defRPr/>
            </a:pPr>
            <a:fld id="{17C07ACC-579A-4211-BE7A-27F702664166}" type="slidenum">
              <a:rPr lang="ro-RO"/>
              <a:pPr>
                <a:defRPr/>
              </a:pPr>
              <a:t>‹#›</a:t>
            </a:fld>
            <a:endParaRPr lang="ro-RO"/>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Date Placeholder 3"/>
          <p:cNvSpPr>
            <a:spLocks noGrp="1"/>
          </p:cNvSpPr>
          <p:nvPr>
            <p:ph type="dt" sz="half" idx="10"/>
          </p:nvPr>
        </p:nvSpPr>
        <p:spPr/>
        <p:txBody>
          <a:bodyPr/>
          <a:lstStyle>
            <a:lvl1pPr>
              <a:defRPr/>
            </a:lvl1pPr>
          </a:lstStyle>
          <a:p>
            <a:pPr>
              <a:defRPr/>
            </a:pPr>
            <a:fld id="{1BA485AA-74B1-484B-8EE7-E872DB97C5B4}" type="datetimeFigureOut">
              <a:rPr lang="ro-RO"/>
              <a:pPr>
                <a:defRPr/>
              </a:pPr>
              <a:t>13.06.2014</a:t>
            </a:fld>
            <a:endParaRPr lang="ro-RO"/>
          </a:p>
        </p:txBody>
      </p:sp>
      <p:sp>
        <p:nvSpPr>
          <p:cNvPr id="4" name="Footer Placeholder 4"/>
          <p:cNvSpPr>
            <a:spLocks noGrp="1"/>
          </p:cNvSpPr>
          <p:nvPr>
            <p:ph type="ftr" sz="quarter" idx="11"/>
          </p:nvPr>
        </p:nvSpPr>
        <p:spPr/>
        <p:txBody>
          <a:bodyPr/>
          <a:lstStyle>
            <a:lvl1pPr>
              <a:defRPr/>
            </a:lvl1pPr>
          </a:lstStyle>
          <a:p>
            <a:pPr>
              <a:defRPr/>
            </a:pPr>
            <a:endParaRPr lang="ro-RO"/>
          </a:p>
        </p:txBody>
      </p:sp>
      <p:sp>
        <p:nvSpPr>
          <p:cNvPr id="5" name="Slide Number Placeholder 5"/>
          <p:cNvSpPr>
            <a:spLocks noGrp="1"/>
          </p:cNvSpPr>
          <p:nvPr>
            <p:ph type="sldNum" sz="quarter" idx="12"/>
          </p:nvPr>
        </p:nvSpPr>
        <p:spPr/>
        <p:txBody>
          <a:bodyPr/>
          <a:lstStyle>
            <a:lvl1pPr>
              <a:defRPr/>
            </a:lvl1pPr>
          </a:lstStyle>
          <a:p>
            <a:pPr>
              <a:defRPr/>
            </a:pPr>
            <a:fld id="{CD510B5A-8B6E-48C8-A554-320FD8C66E7E}" type="slidenum">
              <a:rPr lang="ro-RO"/>
              <a:pPr>
                <a:defRPr/>
              </a:pPr>
              <a:t>‹#›</a:t>
            </a:fld>
            <a:endParaRPr lang="ro-RO"/>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42B30E68-D4B7-461C-A9BE-942B08D5D73C}" type="datetimeFigureOut">
              <a:rPr lang="ro-RO"/>
              <a:pPr>
                <a:defRPr/>
              </a:pPr>
              <a:t>13.06.2014</a:t>
            </a:fld>
            <a:endParaRPr lang="ro-RO"/>
          </a:p>
        </p:txBody>
      </p:sp>
      <p:sp>
        <p:nvSpPr>
          <p:cNvPr id="3" name="Footer Placeholder 4"/>
          <p:cNvSpPr>
            <a:spLocks noGrp="1"/>
          </p:cNvSpPr>
          <p:nvPr>
            <p:ph type="ftr" sz="quarter" idx="11"/>
          </p:nvPr>
        </p:nvSpPr>
        <p:spPr/>
        <p:txBody>
          <a:bodyPr/>
          <a:lstStyle>
            <a:lvl1pPr>
              <a:defRPr/>
            </a:lvl1pPr>
          </a:lstStyle>
          <a:p>
            <a:pPr>
              <a:defRPr/>
            </a:pPr>
            <a:endParaRPr lang="ro-RO"/>
          </a:p>
        </p:txBody>
      </p:sp>
      <p:sp>
        <p:nvSpPr>
          <p:cNvPr id="4" name="Slide Number Placeholder 5"/>
          <p:cNvSpPr>
            <a:spLocks noGrp="1"/>
          </p:cNvSpPr>
          <p:nvPr>
            <p:ph type="sldNum" sz="quarter" idx="12"/>
          </p:nvPr>
        </p:nvSpPr>
        <p:spPr/>
        <p:txBody>
          <a:bodyPr/>
          <a:lstStyle>
            <a:lvl1pPr>
              <a:defRPr/>
            </a:lvl1pPr>
          </a:lstStyle>
          <a:p>
            <a:pPr>
              <a:defRPr/>
            </a:pPr>
            <a:fld id="{7EF5F665-3295-4DDD-B28F-F0C928C5090D}" type="slidenum">
              <a:rPr lang="ro-RO"/>
              <a:pPr>
                <a:defRPr/>
              </a:pPr>
              <a:t>‹#›</a:t>
            </a:fld>
            <a:endParaRPr lang="ro-RO"/>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84F55A0E-8611-4547-8FD4-2BDFEF5EF66D}" type="datetimeFigureOut">
              <a:rPr lang="ro-RO"/>
              <a:pPr>
                <a:defRPr/>
              </a:pPr>
              <a:t>13.06.2014</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01CF95AE-C67C-4B06-90AA-5FDC354C4AEF}" type="slidenum">
              <a:rPr lang="ro-RO"/>
              <a:pPr>
                <a:defRPr/>
              </a:pPr>
              <a:t>‹#›</a:t>
            </a:fld>
            <a:endParaRPr lang="ro-RO"/>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2B56D213-6979-452D-A433-409094BC4E06}" type="datetimeFigureOut">
              <a:rPr lang="ro-RO"/>
              <a:pPr>
                <a:defRPr/>
              </a:pPr>
              <a:t>13.06.2014</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42F42CBF-20BF-4960-8994-4D0351FF1B9E}" type="slidenum">
              <a:rPr lang="ro-RO"/>
              <a:pPr>
                <a:defRPr/>
              </a:pPr>
              <a:t>‹#›</a:t>
            </a:fld>
            <a:endParaRPr lang="ro-RO"/>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ro-RO" smtClean="0"/>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smtClean="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EEDC701B-702C-49E2-920C-62B2423AE9D5}" type="datetimeFigureOut">
              <a:rPr lang="ro-RO"/>
              <a:pPr>
                <a:defRPr/>
              </a:pPr>
              <a:t>13.06.2014</a:t>
            </a:fld>
            <a:endParaRPr lang="ro-RO"/>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ro-RO"/>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BFE45571-71B4-4715-9C04-7A04F91EB1ED}" type="slidenum">
              <a:rPr lang="ro-RO"/>
              <a:pPr>
                <a:defRPr/>
              </a:pPr>
              <a:t>‹#›</a:t>
            </a:fld>
            <a:endParaRPr lang="ro-RO"/>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nchor="t"/>
          <a:lstStyle/>
          <a:p>
            <a:pPr algn="l" eaLnBrk="1" hangingPunct="1"/>
            <a:r>
              <a:rPr lang="ro-RO" sz="1400" b="1" smtClean="0">
                <a:solidFill>
                  <a:srgbClr val="000000"/>
                </a:solidFill>
                <a:latin typeface="Arial" charset="0"/>
              </a:rPr>
              <a:t>SUBPROGRAME</a:t>
            </a:r>
          </a:p>
        </p:txBody>
      </p:sp>
      <p:sp>
        <p:nvSpPr>
          <p:cNvPr id="2051" name="Subtitle 2"/>
          <p:cNvSpPr>
            <a:spLocks noGrp="1"/>
          </p:cNvSpPr>
          <p:nvPr>
            <p:ph type="subTitle" idx="1"/>
          </p:nvPr>
        </p:nvSpPr>
        <p:spPr>
          <a:xfrm>
            <a:off x="1371600" y="3886200"/>
            <a:ext cx="6400800" cy="685800"/>
          </a:xfrm>
        </p:spPr>
        <p:txBody>
          <a:bodyPr/>
          <a:lstStyle/>
          <a:p>
            <a:pPr eaLnBrk="1" hangingPunct="1"/>
            <a:r>
              <a:rPr lang="ro-RO" sz="1000" smtClean="0">
                <a:solidFill>
                  <a:schemeClr val="tx1"/>
                </a:solidFill>
                <a:latin typeface="Arial" charset="0"/>
              </a:rPr>
              <a:t>(Adaptat după </a:t>
            </a:r>
            <a:r>
              <a:rPr lang="ro-RO" sz="1000" i="1" smtClean="0">
                <a:solidFill>
                  <a:srgbClr val="000000"/>
                </a:solidFill>
                <a:latin typeface="Arial" charset="0"/>
              </a:rPr>
              <a:t>Manualul de</a:t>
            </a:r>
            <a:r>
              <a:rPr lang="ro-RO" sz="1000" smtClean="0">
                <a:solidFill>
                  <a:srgbClr val="000000"/>
                </a:solidFill>
                <a:latin typeface="Arial" charset="0"/>
              </a:rPr>
              <a:t> </a:t>
            </a:r>
            <a:r>
              <a:rPr lang="ro-RO" sz="1000" i="1" smtClean="0">
                <a:solidFill>
                  <a:srgbClr val="000000"/>
                </a:solidFill>
                <a:latin typeface="Arial" charset="0"/>
              </a:rPr>
              <a:t>Informatică</a:t>
            </a:r>
            <a:r>
              <a:rPr lang="ro-RO" sz="1000" smtClean="0">
                <a:solidFill>
                  <a:srgbClr val="000000"/>
                </a:solidFill>
                <a:latin typeface="Arial" charset="0"/>
              </a:rPr>
              <a:t>, clasa a X-a, Livia Ţoca, Andreea-Ruxanda Demco, Cristian Opincaru, Adrian Sindile</a:t>
            </a:r>
            <a:r>
              <a:rPr lang="ro-RO" sz="1000" smtClean="0">
                <a:solidFill>
                  <a:schemeClr val="tx1"/>
                </a:solidFill>
                <a:latin typeface="Arial" charset="0"/>
              </a:rPr>
              <a:t>)</a:t>
            </a:r>
          </a:p>
        </p:txBody>
      </p:sp>
      <p:sp>
        <p:nvSpPr>
          <p:cNvPr id="2052" name="Rectangle 1"/>
          <p:cNvSpPr>
            <a:spLocks noChangeArrowheads="1"/>
          </p:cNvSpPr>
          <p:nvPr/>
        </p:nvSpPr>
        <p:spPr bwMode="auto">
          <a:xfrm>
            <a:off x="214313" y="571500"/>
            <a:ext cx="8605837" cy="400050"/>
          </a:xfrm>
          <a:prstGeom prst="rect">
            <a:avLst/>
          </a:prstGeom>
          <a:noFill/>
          <a:ln w="9525">
            <a:noFill/>
            <a:miter lim="800000"/>
            <a:headEnd/>
            <a:tailEnd/>
          </a:ln>
        </p:spPr>
        <p:txBody>
          <a:bodyPr anchor="ctr">
            <a:spAutoFit/>
          </a:bodyPr>
          <a:lstStyle/>
          <a:p>
            <a:r>
              <a:rPr lang="ro-RO" sz="1000" u="sng" dirty="0"/>
              <a:t>Examenul de bacalaureat naţional 2014</a:t>
            </a:r>
          </a:p>
          <a:p>
            <a:pPr eaLnBrk="0" hangingPunct="0"/>
            <a:r>
              <a:rPr lang="ro-RO" sz="1000" u="sng" dirty="0"/>
              <a:t>Proba de evaluare a competenţelor digitale  - document de lucru</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Content Placeholder 4"/>
          <p:cNvSpPr>
            <a:spLocks noGrp="1"/>
          </p:cNvSpPr>
          <p:nvPr>
            <p:ph sz="half" idx="1"/>
          </p:nvPr>
        </p:nvSpPr>
        <p:spPr>
          <a:xfrm>
            <a:off x="468313" y="908050"/>
            <a:ext cx="4391025" cy="4949825"/>
          </a:xfrm>
        </p:spPr>
        <p:txBody>
          <a:bodyPr/>
          <a:lstStyle/>
          <a:p>
            <a:pPr marL="0" indent="542925" algn="just">
              <a:buFont typeface="Arial" charset="0"/>
              <a:buNone/>
            </a:pPr>
            <a:r>
              <a:rPr lang="vi-VN" sz="1200" smtClean="0">
                <a:solidFill>
                  <a:srgbClr val="000000"/>
                </a:solidFill>
                <a:ea typeface="Calibri" pitchFamily="34" charset="0"/>
                <a:cs typeface="Arial" charset="0"/>
              </a:rPr>
              <a:t>Ca programatori ne găsim de multe ori în situația de a efectua o secvență de instrucțiuni de mai multe ori (de exemplu un calcul) pentru date diferite sau pentru aceleași date. În aceste situații este de dorit ca respectiva secvență de instrucțiuni să fie scrisă separat sub forma unui subprogram care va fi identificat prin nume.</a:t>
            </a:r>
          </a:p>
          <a:p>
            <a:pPr marL="0" indent="542925" algn="just">
              <a:buFont typeface="Arial" charset="0"/>
              <a:buNone/>
            </a:pPr>
            <a:r>
              <a:rPr lang="vi-VN" sz="1200" smtClean="0">
                <a:solidFill>
                  <a:srgbClr val="000000"/>
                </a:solidFill>
                <a:ea typeface="Calibri" pitchFamily="34" charset="0"/>
                <a:cs typeface="Arial" charset="0"/>
              </a:rPr>
              <a:t>Un subprogram este format din două părți din care una este declarativă, iar cealaltă executabilă. Partea declarativă este identică cu partea declarativă a unui program, aceasta conținând declarații de variabile, constante, tipuri de date etc. Partea executabilă este formată dintr-o secvență de instrucțiuni asemănătoare secvenței “begin-end.” cu singura diferență că un subprogram se termină întotdeauna cu “;”.[…]</a:t>
            </a:r>
          </a:p>
          <a:p>
            <a:pPr marL="0" indent="542925" algn="just">
              <a:buFont typeface="Arial" charset="0"/>
              <a:buNone/>
            </a:pPr>
            <a:r>
              <a:rPr lang="vi-VN" sz="1200" smtClean="0">
                <a:solidFill>
                  <a:srgbClr val="000000"/>
                </a:solidFill>
                <a:ea typeface="Calibri" pitchFamily="34" charset="0"/>
                <a:cs typeface="Arial" charset="0"/>
              </a:rPr>
              <a:t>Instrucțiunile programului principal se succed în ordine de sus în jos. În momentul unui apel de subprogram se vor executa instrucțiunile acestuia, iar, după terminarea subprogramului, se va reveni la execuția instrucțiunilor din programul principal.</a:t>
            </a:r>
          </a:p>
          <a:p>
            <a:pPr marL="0" indent="542925" algn="just">
              <a:buFont typeface="Arial" charset="0"/>
              <a:buNone/>
            </a:pPr>
            <a:r>
              <a:rPr lang="vi-VN" sz="1200" smtClean="0">
                <a:solidFill>
                  <a:srgbClr val="000000"/>
                </a:solidFill>
                <a:ea typeface="Calibri" pitchFamily="34" charset="0"/>
                <a:cs typeface="Arial" charset="0"/>
              </a:rPr>
              <a:t>Observație: un subprogram poate apela la rândul său un alt subprogram, sau se poate apela pe sine (procedeu ce se numește recursivitate și va fi învățat mai târziu). […]</a:t>
            </a:r>
          </a:p>
          <a:p>
            <a:pPr marL="0" indent="542925" algn="just">
              <a:buFont typeface="Arial" charset="0"/>
              <a:buNone/>
            </a:pPr>
            <a:r>
              <a:rPr lang="vi-VN" sz="1200" smtClean="0">
                <a:solidFill>
                  <a:srgbClr val="000000"/>
                </a:solidFill>
                <a:ea typeface="Calibri" pitchFamily="34" charset="0"/>
                <a:cs typeface="Arial" charset="0"/>
              </a:rPr>
              <a:t>Mai multe subprograme ce rezolvă probleme din același domeniu (ex. funcții grafice, matematice) pot fi grupate în unități. Ele vor putea fi utilizate cu ușurință fără a fi necesară rescrierea lor pentru fiecare program. […]</a:t>
            </a:r>
            <a:endParaRPr lang="ro-RO" sz="1200" smtClean="0">
              <a:solidFill>
                <a:srgbClr val="000000"/>
              </a:solidFill>
              <a:latin typeface="Arial" charset="0"/>
              <a:ea typeface="Calibri" pitchFamily="34" charset="0"/>
              <a:cs typeface="Arial" charset="0"/>
            </a:endParaRPr>
          </a:p>
        </p:txBody>
      </p:sp>
      <p:sp>
        <p:nvSpPr>
          <p:cNvPr id="3075" name="Text Box 5"/>
          <p:cNvSpPr txBox="1">
            <a:spLocks noChangeArrowheads="1"/>
          </p:cNvSpPr>
          <p:nvPr/>
        </p:nvSpPr>
        <p:spPr bwMode="auto">
          <a:xfrm>
            <a:off x="539750" y="260350"/>
            <a:ext cx="8353425" cy="396875"/>
          </a:xfrm>
          <a:prstGeom prst="rect">
            <a:avLst/>
          </a:prstGeom>
          <a:noFill/>
          <a:ln w="9525">
            <a:noFill/>
            <a:miter lim="800000"/>
            <a:headEnd/>
            <a:tailEnd/>
          </a:ln>
        </p:spPr>
        <p:txBody>
          <a:bodyPr>
            <a:spAutoFit/>
          </a:bodyPr>
          <a:lstStyle/>
          <a:p>
            <a:r>
              <a:rPr lang="ro-RO" sz="1000" dirty="0"/>
              <a:t>Examenul de bacalaureat naţional 2014</a:t>
            </a:r>
          </a:p>
          <a:p>
            <a:r>
              <a:rPr lang="ro-RO" sz="1000" dirty="0"/>
              <a:t>Proba de evaluare a competenţelor digitale  - document de lucru</a:t>
            </a:r>
            <a:endParaRPr lang="en-GB" sz="1000" dirty="0"/>
          </a:p>
        </p:txBody>
      </p:sp>
      <p:pic>
        <p:nvPicPr>
          <p:cNvPr id="3076" name="Picture 5"/>
          <p:cNvPicPr>
            <a:picLocks noChangeAspect="1" noChangeArrowheads="1"/>
          </p:cNvPicPr>
          <p:nvPr/>
        </p:nvPicPr>
        <p:blipFill>
          <a:blip r:embed="rId2" cstate="print"/>
          <a:srcRect/>
          <a:stretch>
            <a:fillRect/>
          </a:stretch>
        </p:blipFill>
        <p:spPr bwMode="auto">
          <a:xfrm>
            <a:off x="5522600" y="836712"/>
            <a:ext cx="2328118" cy="2328118"/>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Content Placeholder 2"/>
          <p:cNvSpPr>
            <a:spLocks noGrp="1"/>
          </p:cNvSpPr>
          <p:nvPr>
            <p:ph idx="1"/>
          </p:nvPr>
        </p:nvSpPr>
        <p:spPr>
          <a:xfrm>
            <a:off x="468313" y="1125538"/>
            <a:ext cx="8229600" cy="5268912"/>
          </a:xfrm>
        </p:spPr>
        <p:txBody>
          <a:bodyPr/>
          <a:lstStyle/>
          <a:p>
            <a:pPr marL="609600" indent="-609600" algn="just" eaLnBrk="1" hangingPunct="1">
              <a:buFont typeface="Calibri" pitchFamily="34" charset="0"/>
              <a:buNone/>
            </a:pPr>
            <a:r>
              <a:rPr lang="vi-VN" sz="1200" smtClean="0">
                <a:solidFill>
                  <a:srgbClr val="000000"/>
                </a:solidFill>
                <a:cs typeface="Arial" charset="0"/>
              </a:rPr>
              <a:t>Întrebări cu răspunsuri multiple. […]</a:t>
            </a:r>
            <a:endParaRPr lang="en-US" sz="1200" smtClean="0">
              <a:latin typeface="Arial" charset="0"/>
            </a:endParaRPr>
          </a:p>
          <a:p>
            <a:pPr marL="609600" indent="-609600" algn="just" eaLnBrk="1" hangingPunct="1">
              <a:buFont typeface="Calibri" pitchFamily="34" charset="0"/>
              <a:buAutoNum type="arabicPeriod"/>
            </a:pPr>
            <a:r>
              <a:rPr lang="ro-RO" sz="1200" smtClean="0">
                <a:latin typeface="Arial" charset="0"/>
              </a:rPr>
              <a:t>Limbajul Pascal pune la dispoziția programatorilor:</a:t>
            </a:r>
            <a:endParaRPr lang="en-US" sz="1200" smtClean="0">
              <a:latin typeface="Arial" charset="0"/>
            </a:endParaRPr>
          </a:p>
          <a:p>
            <a:pPr marL="990600" lvl="1" indent="-533400" algn="just" eaLnBrk="1" hangingPunct="1">
              <a:buFont typeface="Calibri" pitchFamily="34" charset="0"/>
              <a:buAutoNum type="alphaLcParenR"/>
            </a:pPr>
            <a:r>
              <a:rPr lang="ro-RO" sz="1200" smtClean="0">
                <a:latin typeface="Arial" charset="0"/>
              </a:rPr>
              <a:t>trei tipuri de subprograme;</a:t>
            </a:r>
            <a:endParaRPr lang="en-US" sz="1200" smtClean="0">
              <a:latin typeface="Arial" charset="0"/>
            </a:endParaRPr>
          </a:p>
          <a:p>
            <a:pPr marL="990600" lvl="1" indent="-533400" algn="just" eaLnBrk="1" hangingPunct="1">
              <a:buFont typeface="Calibri" pitchFamily="34" charset="0"/>
              <a:buAutoNum type="alphaLcParenR"/>
            </a:pPr>
            <a:r>
              <a:rPr lang="ro-RO" sz="1200" smtClean="0">
                <a:latin typeface="Arial" charset="0"/>
              </a:rPr>
              <a:t>un singur tip de subprogram;</a:t>
            </a:r>
            <a:endParaRPr lang="en-US" sz="1200" smtClean="0">
              <a:latin typeface="Arial" charset="0"/>
            </a:endParaRPr>
          </a:p>
          <a:p>
            <a:pPr marL="990600" lvl="1" indent="-533400" algn="just" eaLnBrk="1" hangingPunct="1">
              <a:buFont typeface="Calibri" pitchFamily="34" charset="0"/>
              <a:buAutoNum type="alphaLcParenR"/>
            </a:pPr>
            <a:r>
              <a:rPr lang="ro-RO" sz="1200" smtClean="0">
                <a:latin typeface="Arial" charset="0"/>
              </a:rPr>
              <a:t>două tipuri de subprograme.[…]</a:t>
            </a:r>
            <a:endParaRPr lang="en-US" sz="1200" smtClean="0">
              <a:latin typeface="Arial" charset="0"/>
            </a:endParaRPr>
          </a:p>
          <a:p>
            <a:pPr marL="609600" indent="-609600" algn="just" eaLnBrk="1" hangingPunct="1">
              <a:buFont typeface="Calibri" pitchFamily="34" charset="0"/>
              <a:buAutoNum type="arabicPeriod"/>
            </a:pPr>
            <a:r>
              <a:rPr lang="ro-RO" sz="1200" smtClean="0">
                <a:latin typeface="Arial" charset="0"/>
              </a:rPr>
              <a:t>Care dintre următoarele anteturi de proceduri sunt corecte:</a:t>
            </a:r>
            <a:endParaRPr lang="en-US" sz="1200" smtClean="0">
              <a:latin typeface="Arial" charset="0"/>
            </a:endParaRPr>
          </a:p>
          <a:p>
            <a:pPr marL="990600" lvl="1" indent="-533400" algn="just" eaLnBrk="1" hangingPunct="1">
              <a:buFont typeface="Calibri" pitchFamily="34" charset="0"/>
              <a:buAutoNum type="alphaLcParenR"/>
            </a:pPr>
            <a:r>
              <a:rPr lang="ro-RO" sz="1200" smtClean="0">
                <a:latin typeface="Arial" charset="0"/>
              </a:rPr>
              <a:t>Procedure Proc1 (A:Integer, B:Char);</a:t>
            </a:r>
            <a:endParaRPr lang="en-US" sz="1200" smtClean="0">
              <a:latin typeface="Arial" charset="0"/>
            </a:endParaRPr>
          </a:p>
          <a:p>
            <a:pPr marL="990600" lvl="1" indent="-533400" algn="just" eaLnBrk="1" hangingPunct="1">
              <a:buFont typeface="Calibri" pitchFamily="34" charset="0"/>
              <a:buAutoNum type="alphaLcParenR"/>
            </a:pPr>
            <a:r>
              <a:rPr lang="ro-RO" sz="1200" smtClean="0">
                <a:latin typeface="Arial" charset="0"/>
              </a:rPr>
              <a:t>Procedure Proc2 (S:Array</a:t>
            </a:r>
            <a:r>
              <a:rPr lang="en-US" sz="1200" smtClean="0">
                <a:latin typeface="Arial" charset="0"/>
              </a:rPr>
              <a:t>[1..20] of Byte</a:t>
            </a:r>
            <a:r>
              <a:rPr lang="ro-RO" sz="1200" smtClean="0">
                <a:latin typeface="Arial" charset="0"/>
              </a:rPr>
              <a:t>);</a:t>
            </a:r>
            <a:endParaRPr lang="en-US" sz="1200" smtClean="0">
              <a:latin typeface="Arial" charset="0"/>
            </a:endParaRPr>
          </a:p>
          <a:p>
            <a:pPr marL="990600" lvl="1" indent="-533400" algn="just" eaLnBrk="1" hangingPunct="1">
              <a:buFont typeface="Calibri" pitchFamily="34" charset="0"/>
              <a:buAutoNum type="alphaLcParenR"/>
            </a:pPr>
            <a:r>
              <a:rPr lang="ro-RO" sz="1200" smtClean="0">
                <a:latin typeface="Arial" charset="0"/>
              </a:rPr>
              <a:t>Procedure Proc3 (Var B:Array[1..20] of Byte);</a:t>
            </a:r>
            <a:endParaRPr lang="en-US" sz="1200" smtClean="0">
              <a:latin typeface="Arial" charset="0"/>
            </a:endParaRPr>
          </a:p>
          <a:p>
            <a:pPr marL="990600" lvl="1" indent="-533400" algn="just" eaLnBrk="1" hangingPunct="1">
              <a:buFont typeface="Calibri" pitchFamily="34" charset="0"/>
              <a:buAutoNum type="alphaLcParenR"/>
            </a:pPr>
            <a:r>
              <a:rPr lang="ro-RO" sz="1200" smtClean="0">
                <a:latin typeface="Arial" charset="0"/>
              </a:rPr>
              <a:t>Procedure Proc4; </a:t>
            </a:r>
            <a:endParaRPr lang="en-US" sz="1200" smtClean="0">
              <a:latin typeface="Arial" charset="0"/>
            </a:endParaRPr>
          </a:p>
          <a:p>
            <a:pPr marL="609600" indent="-609600" algn="just" eaLnBrk="1" hangingPunct="1">
              <a:buFont typeface="Calibri" pitchFamily="34" charset="0"/>
              <a:buAutoNum type="arabicPeriod"/>
            </a:pPr>
            <a:r>
              <a:rPr lang="ro-RO" sz="1200" smtClean="0">
                <a:latin typeface="Arial" charset="0"/>
              </a:rPr>
              <a:t>În cazul în care se dorește scrierea unei proceduri care să calculeze media aritmetică (ma) și media geometrică (mg) a două numere reale a și b, care dintre anteturile de procedură de mai jos este adecvat?</a:t>
            </a:r>
            <a:endParaRPr lang="en-US" sz="1200" smtClean="0">
              <a:latin typeface="Arial" charset="0"/>
            </a:endParaRPr>
          </a:p>
          <a:p>
            <a:pPr marL="990600" lvl="1" indent="-533400" algn="just" eaLnBrk="1" hangingPunct="1">
              <a:buFont typeface="Calibri" pitchFamily="34" charset="0"/>
              <a:buAutoNum type="alphaLcParenR"/>
            </a:pPr>
            <a:r>
              <a:rPr lang="ro-RO" sz="1200" smtClean="0">
                <a:latin typeface="Arial" charset="0"/>
              </a:rPr>
              <a:t>Procedure Calcul1(a,b,ma,mg:Real);</a:t>
            </a:r>
            <a:endParaRPr lang="en-US" sz="1200" smtClean="0">
              <a:latin typeface="Arial" charset="0"/>
            </a:endParaRPr>
          </a:p>
          <a:p>
            <a:pPr marL="990600" lvl="1" indent="-533400" algn="just" eaLnBrk="1" hangingPunct="1">
              <a:buFont typeface="Calibri" pitchFamily="34" charset="0"/>
              <a:buAutoNum type="alphaLcParenR"/>
            </a:pPr>
            <a:r>
              <a:rPr lang="ro-RO" sz="1200" smtClean="0">
                <a:latin typeface="Arial" charset="0"/>
              </a:rPr>
              <a:t>Procedure Calcul2(a,b:Real; Var ma,mg:Real);</a:t>
            </a:r>
            <a:endParaRPr lang="en-US" sz="1200" smtClean="0">
              <a:latin typeface="Arial" charset="0"/>
            </a:endParaRPr>
          </a:p>
          <a:p>
            <a:pPr marL="990600" lvl="1" indent="-533400" algn="just" eaLnBrk="1" hangingPunct="1">
              <a:buFont typeface="Calibri" pitchFamily="34" charset="0"/>
              <a:buAutoNum type="alphaLcParenR"/>
            </a:pPr>
            <a:r>
              <a:rPr lang="ro-RO" sz="1200" smtClean="0">
                <a:latin typeface="Arial" charset="0"/>
              </a:rPr>
              <a:t>Procedure Calcul1(Var a,b:Real; ma,mg:Real);</a:t>
            </a:r>
            <a:endParaRPr lang="en-US" sz="1200" smtClean="0">
              <a:latin typeface="Arial" charset="0"/>
            </a:endParaRPr>
          </a:p>
          <a:p>
            <a:pPr marL="990600" lvl="1" indent="-533400" algn="just" eaLnBrk="1" hangingPunct="1">
              <a:buFont typeface="Calibri" pitchFamily="34" charset="0"/>
              <a:buAutoNum type="alphaLcParenR"/>
            </a:pPr>
            <a:r>
              <a:rPr lang="ro-RO" sz="1200" smtClean="0">
                <a:latin typeface="Arial" charset="0"/>
              </a:rPr>
              <a:t>Procedure Calcul1(a,b,Var ma, Var mg:Real); </a:t>
            </a:r>
            <a:r>
              <a:rPr lang="en-US" sz="1200" smtClean="0">
                <a:latin typeface="Arial" charset="0"/>
              </a:rPr>
              <a:t>[…]</a:t>
            </a:r>
          </a:p>
        </p:txBody>
      </p:sp>
      <p:sp>
        <p:nvSpPr>
          <p:cNvPr id="4099" name="Rectangle 4"/>
          <p:cNvSpPr>
            <a:spLocks noChangeArrowheads="1"/>
          </p:cNvSpPr>
          <p:nvPr/>
        </p:nvSpPr>
        <p:spPr bwMode="auto">
          <a:xfrm>
            <a:off x="539750" y="260350"/>
            <a:ext cx="7848600" cy="396875"/>
          </a:xfrm>
          <a:prstGeom prst="rect">
            <a:avLst/>
          </a:prstGeom>
          <a:noFill/>
          <a:ln w="9525">
            <a:noFill/>
            <a:miter lim="800000"/>
            <a:headEnd/>
            <a:tailEnd/>
          </a:ln>
        </p:spPr>
        <p:txBody>
          <a:bodyPr>
            <a:spAutoFit/>
          </a:bodyPr>
          <a:lstStyle/>
          <a:p>
            <a:r>
              <a:rPr lang="ro-RO" sz="1000"/>
              <a:t>Examenul de bacalaureat naţional 2014</a:t>
            </a:r>
          </a:p>
          <a:p>
            <a:r>
              <a:rPr lang="ro-RO" sz="1000"/>
              <a:t>Proba de evaluare a competenţelor digitale  - document de lucru</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104</TotalTime>
  <Words>443</Words>
  <Application>Microsoft Office PowerPoint</Application>
  <PresentationFormat>Expunere pe ecran (4:3)</PresentationFormat>
  <Paragraphs>28</Paragraphs>
  <Slides>3</Slides>
  <Notes>0</Notes>
  <HiddenSlides>0</HiddenSlides>
  <MMClips>0</MMClips>
  <ScaleCrop>false</ScaleCrop>
  <HeadingPairs>
    <vt:vector size="4" baseType="variant">
      <vt:variant>
        <vt:lpstr>Temă</vt:lpstr>
      </vt:variant>
      <vt:variant>
        <vt:i4>1</vt:i4>
      </vt:variant>
      <vt:variant>
        <vt:lpstr>Titluri diapozitive</vt:lpstr>
      </vt:variant>
      <vt:variant>
        <vt:i4>3</vt:i4>
      </vt:variant>
    </vt:vector>
  </HeadingPairs>
  <TitlesOfParts>
    <vt:vector size="4" baseType="lpstr">
      <vt:lpstr>Office Theme</vt:lpstr>
      <vt:lpstr>SUBPROGRAME</vt:lpstr>
      <vt:lpstr>Prezentare PowerPoint</vt:lpstr>
      <vt:lpstr>Prezentare PowerPoint</vt:lpstr>
    </vt:vector>
  </TitlesOfParts>
  <Company>Hewlett-Packard Company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SALARIUL</dc:title>
  <dc:creator>CNEE</dc:creator>
  <cp:lastModifiedBy>Informatica</cp:lastModifiedBy>
  <cp:revision>60</cp:revision>
  <dcterms:created xsi:type="dcterms:W3CDTF">2010-01-11T15:51:42Z</dcterms:created>
  <dcterms:modified xsi:type="dcterms:W3CDTF">2014-06-13T08:28:10Z</dcterms:modified>
</cp:coreProperties>
</file>

<file path=docProps/thumbnail.jpeg>
</file>