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5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43BCAC3A-E9D1-40D7-B592-928056B63D0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7D38E79-B27A-428D-895B-872FBC35368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BE6F4AE-A2AD-4A17-9E14-F088F6FD060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94A9D493-F88A-4CBB-9FE7-06D9105707E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F0765CE9-A488-4305-A723-238B21DF347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D72106DE-CE12-45B9-8FA6-DF0CBBEB7CF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ro-RO"/>
          </a:p>
        </p:txBody>
      </p:sp>
      <p:sp>
        <p:nvSpPr>
          <p:cNvPr id="8" name="Rectangle 5"/>
          <p:cNvSpPr>
            <a:spLocks noGrp="1" noChangeArrowheads="1"/>
          </p:cNvSpPr>
          <p:nvPr>
            <p:ph type="ftr" sz="quarter" idx="11"/>
          </p:nvPr>
        </p:nvSpPr>
        <p:spPr>
          <a:ln/>
        </p:spPr>
        <p:txBody>
          <a:bodyPr/>
          <a:lstStyle>
            <a:lvl1pPr>
              <a:defRPr/>
            </a:lvl1pPr>
          </a:lstStyle>
          <a:p>
            <a:endParaRPr lang="ro-RO"/>
          </a:p>
        </p:txBody>
      </p:sp>
      <p:sp>
        <p:nvSpPr>
          <p:cNvPr id="9" name="Rectangle 6"/>
          <p:cNvSpPr>
            <a:spLocks noGrp="1" noChangeArrowheads="1"/>
          </p:cNvSpPr>
          <p:nvPr>
            <p:ph type="sldNum" sz="quarter" idx="12"/>
          </p:nvPr>
        </p:nvSpPr>
        <p:spPr>
          <a:ln/>
        </p:spPr>
        <p:txBody>
          <a:bodyPr/>
          <a:lstStyle>
            <a:lvl1pPr>
              <a:defRPr/>
            </a:lvl1pPr>
          </a:lstStyle>
          <a:p>
            <a:fld id="{BE02F2FF-93FE-4D02-8D43-5ABD3EC5EFE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ro-RO"/>
          </a:p>
        </p:txBody>
      </p:sp>
      <p:sp>
        <p:nvSpPr>
          <p:cNvPr id="4" name="Rectangle 5"/>
          <p:cNvSpPr>
            <a:spLocks noGrp="1" noChangeArrowheads="1"/>
          </p:cNvSpPr>
          <p:nvPr>
            <p:ph type="ftr" sz="quarter" idx="11"/>
          </p:nvPr>
        </p:nvSpPr>
        <p:spPr>
          <a:ln/>
        </p:spPr>
        <p:txBody>
          <a:bodyPr/>
          <a:lstStyle>
            <a:lvl1pPr>
              <a:defRPr/>
            </a:lvl1pPr>
          </a:lstStyle>
          <a:p>
            <a:endParaRPr lang="ro-RO"/>
          </a:p>
        </p:txBody>
      </p:sp>
      <p:sp>
        <p:nvSpPr>
          <p:cNvPr id="5" name="Rectangle 6"/>
          <p:cNvSpPr>
            <a:spLocks noGrp="1" noChangeArrowheads="1"/>
          </p:cNvSpPr>
          <p:nvPr>
            <p:ph type="sldNum" sz="quarter" idx="12"/>
          </p:nvPr>
        </p:nvSpPr>
        <p:spPr>
          <a:ln/>
        </p:spPr>
        <p:txBody>
          <a:bodyPr/>
          <a:lstStyle>
            <a:lvl1pPr>
              <a:defRPr/>
            </a:lvl1pPr>
          </a:lstStyle>
          <a:p>
            <a:fld id="{B121AEF0-4C50-4A52-87B6-42AA616C13C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ro-RO"/>
          </a:p>
        </p:txBody>
      </p:sp>
      <p:sp>
        <p:nvSpPr>
          <p:cNvPr id="3" name="Rectangle 5"/>
          <p:cNvSpPr>
            <a:spLocks noGrp="1" noChangeArrowheads="1"/>
          </p:cNvSpPr>
          <p:nvPr>
            <p:ph type="ftr" sz="quarter" idx="11"/>
          </p:nvPr>
        </p:nvSpPr>
        <p:spPr>
          <a:ln/>
        </p:spPr>
        <p:txBody>
          <a:bodyPr/>
          <a:lstStyle>
            <a:lvl1pPr>
              <a:defRPr/>
            </a:lvl1pPr>
          </a:lstStyle>
          <a:p>
            <a:endParaRPr lang="ro-RO"/>
          </a:p>
        </p:txBody>
      </p:sp>
      <p:sp>
        <p:nvSpPr>
          <p:cNvPr id="4" name="Rectangle 6"/>
          <p:cNvSpPr>
            <a:spLocks noGrp="1" noChangeArrowheads="1"/>
          </p:cNvSpPr>
          <p:nvPr>
            <p:ph type="sldNum" sz="quarter" idx="12"/>
          </p:nvPr>
        </p:nvSpPr>
        <p:spPr>
          <a:ln/>
        </p:spPr>
        <p:txBody>
          <a:bodyPr/>
          <a:lstStyle>
            <a:lvl1pPr>
              <a:defRPr/>
            </a:lvl1pPr>
          </a:lstStyle>
          <a:p>
            <a:fld id="{874280B6-0B94-43CB-A690-B79C1EF9862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FE743084-E0CD-4EC4-9BC3-079F3AE3104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86CC46C1-5C8A-4510-95E2-8DD0E8EB66A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o-RO"/>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o-RO"/>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C1831EE-3C0B-47C8-9770-694A735A1FE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2057400"/>
            <a:ext cx="7772400" cy="2228850"/>
          </a:xfrm>
        </p:spPr>
        <p:txBody>
          <a:bodyPr anchor="t"/>
          <a:lstStyle/>
          <a:p>
            <a:pPr algn="l" eaLnBrk="1" hangingPunct="1"/>
            <a:r>
              <a:rPr lang="fr-FR" sz="1400" b="1" dirty="0" smtClean="0"/>
              <a:t>CULTURA GREACĂ ŞI ELENISTICĂ</a:t>
            </a:r>
            <a:r>
              <a:rPr lang="en-US" dirty="0" smtClean="0"/>
              <a:t> </a:t>
            </a:r>
          </a:p>
        </p:txBody>
      </p:sp>
      <p:sp>
        <p:nvSpPr>
          <p:cNvPr id="2051" name="Text Box 4"/>
          <p:cNvSpPr txBox="1">
            <a:spLocks noChangeArrowheads="1"/>
          </p:cNvSpPr>
          <p:nvPr/>
        </p:nvSpPr>
        <p:spPr bwMode="auto">
          <a:xfrm>
            <a:off x="304800" y="381000"/>
            <a:ext cx="8382000" cy="400110"/>
          </a:xfrm>
          <a:prstGeom prst="rect">
            <a:avLst/>
          </a:prstGeom>
          <a:noFill/>
          <a:ln w="9525">
            <a:noFill/>
            <a:miter lim="800000"/>
            <a:headEnd/>
            <a:tailEnd/>
          </a:ln>
        </p:spPr>
        <p:txBody>
          <a:bodyPr>
            <a:spAutoFit/>
          </a:bodyPr>
          <a:lstStyle/>
          <a:p>
            <a:r>
              <a:rPr lang="ro-RO" sz="1000" u="sng" dirty="0" smtClean="0"/>
              <a:t>Examenul de bacalaureat naţional 2014</a:t>
            </a:r>
            <a:endParaRPr lang="en-US" sz="1000" u="sng" dirty="0" smtClean="0"/>
          </a:p>
          <a:p>
            <a:r>
              <a:rPr lang="ro-RO" sz="1000" u="sng" dirty="0" smtClean="0"/>
              <a:t>Proba de evaluare a competenţelor digitale – document de lucru</a:t>
            </a:r>
            <a:endParaRPr lang="en-US" sz="1000" u="sng" dirty="0"/>
          </a:p>
        </p:txBody>
      </p:sp>
      <p:sp>
        <p:nvSpPr>
          <p:cNvPr id="2052" name="Rectangle 5"/>
          <p:cNvSpPr>
            <a:spLocks noGrp="1" noChangeArrowheads="1"/>
          </p:cNvSpPr>
          <p:nvPr>
            <p:ph type="subTitle" idx="1"/>
          </p:nvPr>
        </p:nvSpPr>
        <p:spPr>
          <a:xfrm>
            <a:off x="1371600" y="4495800"/>
            <a:ext cx="6934200" cy="1752600"/>
          </a:xfrm>
        </p:spPr>
        <p:txBody>
          <a:bodyPr/>
          <a:lstStyle/>
          <a:p>
            <a:pPr eaLnBrk="1" hangingPunct="1"/>
            <a:r>
              <a:rPr lang="it-IT" sz="1000" dirty="0" smtClean="0"/>
              <a:t>(Adaptat după </a:t>
            </a:r>
            <a:r>
              <a:rPr lang="it-IT" sz="1000" i="1" dirty="0" smtClean="0"/>
              <a:t>Manualul de Istorie</a:t>
            </a:r>
            <a:r>
              <a:rPr lang="ro-RO" sz="1000" dirty="0" smtClean="0"/>
              <a:t>, </a:t>
            </a:r>
            <a:r>
              <a:rPr lang="it-IT" sz="1000" i="1" dirty="0" smtClean="0"/>
              <a:t>clasa a V-a</a:t>
            </a:r>
            <a:r>
              <a:rPr lang="it-IT" sz="1000" dirty="0" smtClean="0"/>
              <a:t>, Zoe Petre, Laura Căpiţă, Monica Dvorski, Carol Căpiţă, Ioan Grosu)</a:t>
            </a:r>
            <a:r>
              <a:rPr lang="en-US" dirty="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563562"/>
          </a:xfrm>
        </p:spPr>
        <p:txBody>
          <a:bodyPr/>
          <a:lstStyle/>
          <a:p>
            <a:pPr algn="l"/>
            <a:r>
              <a:rPr lang="ro-RO" sz="1000" dirty="0" smtClean="0">
                <a:latin typeface="Arial" pitchFamily="34" charset="0"/>
                <a:cs typeface="Arial" pitchFamily="34" charset="0"/>
              </a:rPr>
              <a:t>Examenul de bacalaureat naţional 2014</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US" sz="4000" dirty="0" smtClean="0">
              <a:latin typeface="Arial" pitchFamily="34" charset="0"/>
              <a:cs typeface="Arial" pitchFamily="34" charset="0"/>
            </a:endParaRPr>
          </a:p>
        </p:txBody>
      </p:sp>
      <p:sp>
        <p:nvSpPr>
          <p:cNvPr id="3075" name="Rectangle 3"/>
          <p:cNvSpPr>
            <a:spLocks noGrp="1" noChangeArrowheads="1"/>
          </p:cNvSpPr>
          <p:nvPr>
            <p:ph type="body" idx="1"/>
          </p:nvPr>
        </p:nvSpPr>
        <p:spPr>
          <a:xfrm>
            <a:off x="457200" y="1447800"/>
            <a:ext cx="4191000" cy="4419600"/>
          </a:xfrm>
        </p:spPr>
        <p:txBody>
          <a:bodyPr/>
          <a:lstStyle/>
          <a:p>
            <a:pPr marL="0" indent="357188" algn="just" eaLnBrk="1" hangingPunct="1">
              <a:buFontTx/>
              <a:buNone/>
            </a:pPr>
            <a:r>
              <a:rPr lang="fr-FR" sz="1200" smtClean="0"/>
              <a:t>În cetăţile greceşti, templele şi altarele închinate zeilor, înălţate în centrul oraşului sau pe acropole, sunt construcţiile cele mai bogate şi mai frumoase. Ele adăpostesc listele cetăţenilor, tezaurul cetăţii şi statuile zeilor. Fiecare cetate are unul sau mai mulţi zei care o ocrotesc şi acordă cinstire celorlalţi zei pentru a nu-i supăra.</a:t>
            </a:r>
          </a:p>
          <a:p>
            <a:pPr marL="0" indent="357188" algn="just" eaLnBrk="1" hangingPunct="1">
              <a:buFontTx/>
              <a:buNone/>
            </a:pPr>
            <a:r>
              <a:rPr lang="fr-FR" sz="1200" smtClean="0"/>
              <a:t>Orice adunare a poporului sau a sfatului începe cu un sacrificiu închinat zeilor, iar familiile aduc zilnic închinări zeităţilor protectoare.</a:t>
            </a:r>
          </a:p>
          <a:p>
            <a:pPr marL="0" indent="357188" algn="just" eaLnBrk="1" hangingPunct="1">
              <a:buFontTx/>
              <a:buNone/>
            </a:pPr>
            <a:r>
              <a:rPr lang="fr-FR" sz="1200" smtClean="0"/>
              <a:t>Grecii sunt politeişti, adică se închină mai multor zei. Ei îşi închipuie zeii asemeni unor făpturi cu înfăţişare şi obiceiuri asemănătoare cu cele ale oamenilor. Dar zeii nu mor niciodată, rămânând mereu tineri, frumoşi şi puternici, locuind pe culmile muntelui Olimp.</a:t>
            </a:r>
          </a:p>
          <a:p>
            <a:pPr marL="0" indent="357188" algn="just" eaLnBrk="1" hangingPunct="1">
              <a:buFontTx/>
              <a:buNone/>
            </a:pPr>
            <a:r>
              <a:rPr lang="fr-FR" sz="1200" smtClean="0"/>
              <a:t>Zeii sunt cinstiţi şi prin sărbători la care participă întreaga cetate. La Olimpia, unde se află templul închinat lui Zeus, o dată la patru ani se adună locuitori din întreaga Eladă pentru a asista la întreceri sportive (jocuri panelenice sau olimpiade).</a:t>
            </a:r>
          </a:p>
          <a:p>
            <a:pPr marL="0" indent="357188" algn="just" eaLnBrk="1" hangingPunct="1">
              <a:buFontTx/>
              <a:buNone/>
            </a:pPr>
            <a:r>
              <a:rPr lang="fr-FR" sz="1200" smtClean="0"/>
              <a:t>În cinstea învingătorilor la aceste concursuri, cei mai vestiţi poeţi compun cântece de slavă, numite ode.</a:t>
            </a:r>
            <a:endParaRPr lang="en-US" sz="1200" smtClean="0"/>
          </a:p>
        </p:txBody>
      </p:sp>
      <p:pic>
        <p:nvPicPr>
          <p:cNvPr id="3078" name="Picture 6"/>
          <p:cNvPicPr>
            <a:picLocks noChangeAspect="1" noChangeArrowheads="1"/>
          </p:cNvPicPr>
          <p:nvPr/>
        </p:nvPicPr>
        <p:blipFill>
          <a:blip r:embed="rId2" cstate="print"/>
          <a:srcRect/>
          <a:stretch>
            <a:fillRect/>
          </a:stretch>
        </p:blipFill>
        <p:spPr bwMode="auto">
          <a:xfrm>
            <a:off x="5334000" y="1066800"/>
            <a:ext cx="2362200" cy="2362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ro-RO" sz="1000" dirty="0" smtClean="0">
                <a:latin typeface="Arial" pitchFamily="34" charset="0"/>
                <a:cs typeface="Arial" pitchFamily="34" charset="0"/>
              </a:rPr>
              <a:t>Examenul de bacalaureat naţional 2014</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US" sz="4000" dirty="0" smtClean="0">
              <a:latin typeface="Arial" pitchFamily="34" charset="0"/>
              <a:cs typeface="Arial" pitchFamily="34" charset="0"/>
            </a:endParaRPr>
          </a:p>
        </p:txBody>
      </p:sp>
      <p:sp>
        <p:nvSpPr>
          <p:cNvPr id="4099" name="Rectangle 3"/>
          <p:cNvSpPr>
            <a:spLocks noGrp="1" noChangeArrowheads="1"/>
          </p:cNvSpPr>
          <p:nvPr>
            <p:ph type="body" idx="1"/>
          </p:nvPr>
        </p:nvSpPr>
        <p:spPr>
          <a:xfrm>
            <a:off x="457200" y="1600200"/>
            <a:ext cx="8001000" cy="3276600"/>
          </a:xfrm>
        </p:spPr>
        <p:txBody>
          <a:bodyPr/>
          <a:lstStyle/>
          <a:p>
            <a:pPr marL="609600" indent="-609600" eaLnBrk="1" hangingPunct="1">
              <a:buFontTx/>
              <a:buAutoNum type="arabicPeriod"/>
            </a:pPr>
            <a:r>
              <a:rPr lang="fr-FR" sz="1200" smtClean="0"/>
              <a:t>Definiţi următorii termeni :</a:t>
            </a:r>
          </a:p>
          <a:p>
            <a:pPr marL="990600" lvl="1" indent="-533400" eaLnBrk="1" hangingPunct="1">
              <a:buFontTx/>
              <a:buAutoNum type="alphaLcParenR"/>
            </a:pPr>
            <a:r>
              <a:rPr lang="fr-FR" sz="1200" smtClean="0"/>
              <a:t>epopee</a:t>
            </a:r>
          </a:p>
          <a:p>
            <a:pPr marL="990600" lvl="1" indent="-533400" eaLnBrk="1" hangingPunct="1">
              <a:buFontTx/>
              <a:buAutoNum type="alphaLcParenR"/>
            </a:pPr>
            <a:r>
              <a:rPr lang="fr-FR" sz="1200" smtClean="0"/>
              <a:t>polis</a:t>
            </a:r>
            <a:endParaRPr lang="es-ES" sz="1200" smtClean="0"/>
          </a:p>
          <a:p>
            <a:pPr marL="990600" lvl="1" indent="-533400" eaLnBrk="1" hangingPunct="1">
              <a:buFontTx/>
              <a:buAutoNum type="alphaLcParenR"/>
            </a:pPr>
            <a:r>
              <a:rPr lang="es-ES" sz="1200" smtClean="0"/>
              <a:t>sanctuar</a:t>
            </a:r>
            <a:endParaRPr lang="fr-FR" sz="1200" smtClean="0"/>
          </a:p>
          <a:p>
            <a:pPr marL="609600" indent="-609600" eaLnBrk="1" hangingPunct="1">
              <a:buFontTx/>
              <a:buAutoNum type="arabicPeriod"/>
            </a:pPr>
            <a:r>
              <a:rPr lang="fr-FR" sz="1200" smtClean="0"/>
              <a:t>Ce ştiţi despre :</a:t>
            </a:r>
            <a:endParaRPr lang="it-IT" sz="1200" smtClean="0"/>
          </a:p>
          <a:p>
            <a:pPr marL="990600" lvl="1" indent="-533400" eaLnBrk="1" hangingPunct="1">
              <a:buFontTx/>
              <a:buAutoNum type="alphaLcParenR"/>
            </a:pPr>
            <a:r>
              <a:rPr lang="it-IT" sz="1200" smtClean="0"/>
              <a:t>Homer</a:t>
            </a:r>
          </a:p>
          <a:p>
            <a:pPr marL="990600" lvl="1" indent="-533400" eaLnBrk="1" hangingPunct="1">
              <a:buFontTx/>
              <a:buAutoNum type="alphaLcParenR"/>
            </a:pPr>
            <a:r>
              <a:rPr lang="it-IT" sz="1200" smtClean="0"/>
              <a:t>Platon</a:t>
            </a:r>
          </a:p>
          <a:p>
            <a:pPr marL="990600" lvl="1" indent="-533400" eaLnBrk="1" hangingPunct="1">
              <a:buFontTx/>
              <a:buAutoNum type="alphaLcParenR"/>
            </a:pPr>
            <a:r>
              <a:rPr lang="it-IT" sz="1200" smtClean="0"/>
              <a:t>Tucidide</a:t>
            </a:r>
          </a:p>
          <a:p>
            <a:pPr marL="609600" indent="-609600" eaLnBrk="1" hangingPunct="1">
              <a:buFontTx/>
              <a:buAutoNum type="arabicPeriod"/>
            </a:pPr>
            <a:r>
              <a:rPr lang="it-IT" sz="1200" smtClean="0"/>
              <a:t>Stiluri arhitectonice greceşti</a:t>
            </a:r>
          </a:p>
          <a:p>
            <a:pPr marL="990600" lvl="1" indent="-533400" eaLnBrk="1" hangingPunct="1">
              <a:buFontTx/>
              <a:buAutoNum type="alphaLcParenR"/>
            </a:pPr>
            <a:r>
              <a:rPr lang="it-IT" sz="1200" smtClean="0"/>
              <a:t>Doric</a:t>
            </a:r>
          </a:p>
          <a:p>
            <a:pPr marL="990600" lvl="1" indent="-533400" eaLnBrk="1" hangingPunct="1">
              <a:buFontTx/>
              <a:buAutoNum type="alphaLcParenR"/>
            </a:pPr>
            <a:r>
              <a:rPr lang="it-IT" sz="1200" smtClean="0"/>
              <a:t>Ionic</a:t>
            </a:r>
          </a:p>
          <a:p>
            <a:pPr marL="990600" lvl="1" indent="-533400" eaLnBrk="1" hangingPunct="1">
              <a:buFontTx/>
              <a:buAutoNum type="alphaLcParenR"/>
            </a:pPr>
            <a:r>
              <a:rPr lang="it-IT" sz="1200" smtClean="0"/>
              <a:t>Corintic</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57</TotalTime>
  <Words>252</Words>
  <Application>Microsoft Office PowerPoint</Application>
  <PresentationFormat>Expunere pe ecran (4:3)</PresentationFormat>
  <Paragraphs>23</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Default Design</vt:lpstr>
      <vt:lpstr>CULTURA GREACĂ ŞI ELENISTICĂ </vt:lpstr>
      <vt:lpstr>Examenul de bacalaureat naţional 2014 Proba de evaluare a competenţelor digitale – document de lucru</vt:lpstr>
      <vt:lpstr>Examenul de bacalaureat naţional 2014 Proba de evaluare a competenţelor digitale – document de lucru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Informatica</cp:lastModifiedBy>
  <cp:revision>40</cp:revision>
  <cp:lastPrinted>1601-01-01T00:00:00Z</cp:lastPrinted>
  <dcterms:created xsi:type="dcterms:W3CDTF">1601-01-01T00:00:00Z</dcterms:created>
  <dcterms:modified xsi:type="dcterms:W3CDTF">2014-06-13T08:31:52Z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