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6BA263-84F0-4752-AA96-A704737D7DC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46C0CD-EC7A-473F-8237-BEEE48B33C8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11F631-28F4-4D66-A85C-54C351AE3D8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2A7BBE-0BEC-45BD-AE62-65F8735B48F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02560F-8F9E-4B83-B29D-DA0FEEFF6DD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C6306D-48FC-4C43-8ADB-39EEA3C366C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5685AC-1AD2-481D-9EC7-58FC0E7F75F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A5AD20-BDC8-455F-863E-6E10C8B93FC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F5F6F6-18B1-4465-97A6-E67E3EA78EE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527035-1C74-41DB-AE49-2F6354FADE4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226A69-E1AF-40F9-80F4-8BD3EFBBD4C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B8E84F5A-B0C8-4BBB-BFE4-F2909E3E2E1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/>
        <p:txBody>
          <a:bodyPr anchor="t"/>
          <a:lstStyle/>
          <a:p>
            <a:pPr algn="l"/>
            <a:r>
              <a:rPr lang="en-US" sz="1400" b="1"/>
              <a:t>PROPO</a:t>
            </a:r>
            <a:r>
              <a:rPr lang="ro-RO" sz="1400" b="1" dirty="0"/>
              <a:t>ZIŢII COMPUSE</a:t>
            </a:r>
            <a:endParaRPr lang="en-US" sz="1400" b="1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14400" y="4191000"/>
            <a:ext cx="8229600" cy="1752600"/>
          </a:xfrm>
        </p:spPr>
        <p:txBody>
          <a:bodyPr/>
          <a:lstStyle/>
          <a:p>
            <a:r>
              <a:rPr lang="ro-RO" sz="1000"/>
              <a:t>(Adaptat după </a:t>
            </a:r>
            <a:r>
              <a:rPr lang="ro-RO" sz="1000" i="1"/>
              <a:t>Manual de </a:t>
            </a:r>
            <a:r>
              <a:rPr lang="en-GB" sz="1000" i="1"/>
              <a:t>L</a:t>
            </a:r>
            <a:r>
              <a:rPr lang="ro-RO" sz="1000" i="1"/>
              <a:t>ogică şi argumentare</a:t>
            </a:r>
            <a:r>
              <a:rPr lang="ro-RO" sz="1000"/>
              <a:t>, </a:t>
            </a:r>
            <a:r>
              <a:rPr lang="ro-RO" sz="1000" i="1"/>
              <a:t>clasa a IX-a</a:t>
            </a:r>
            <a:r>
              <a:rPr lang="ro-RO" sz="1000"/>
              <a:t>, Elena Lupşa, Victor Bratu, Maria Dorina Stoica)</a:t>
            </a:r>
            <a:endParaRPr lang="en-US" sz="1000"/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533400" y="381000"/>
            <a:ext cx="48768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o-RO" sz="1000" u="sng" dirty="0" smtClean="0"/>
              <a:t>Examenul de bacalaureat naţional 2014</a:t>
            </a:r>
            <a:endParaRPr lang="en-US" sz="1000" u="sng" dirty="0" smtClean="0"/>
          </a:p>
          <a:p>
            <a:r>
              <a:rPr lang="ro-RO" sz="1000" u="sng" dirty="0" smtClean="0"/>
              <a:t>Proba de evaluare a competenţelor digitale – document de lucru</a:t>
            </a:r>
            <a:endParaRPr lang="en-US" sz="1000" u="sng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533400" y="381000"/>
            <a:ext cx="80772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o-RO" sz="1000" dirty="0" smtClean="0"/>
              <a:t>Examenul de bacalaureat naţional 2014</a:t>
            </a:r>
            <a:endParaRPr lang="en-US" sz="1000" dirty="0" smtClean="0"/>
          </a:p>
          <a:p>
            <a:r>
              <a:rPr lang="ro-RO" sz="1000" dirty="0" smtClean="0"/>
              <a:t>Proba de evaluare a competenţelor digitale – document de lucru</a:t>
            </a:r>
            <a:endParaRPr lang="en-US" sz="1000" dirty="0"/>
          </a:p>
        </p:txBody>
      </p:sp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533400" y="914400"/>
            <a:ext cx="4495800" cy="556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/>
            <a:r>
              <a:rPr lang="en-US" sz="1200" dirty="0"/>
              <a:t>	</a:t>
            </a:r>
            <a:r>
              <a:rPr lang="ro-RO" sz="1200" dirty="0"/>
              <a:t>Limba  naturală conţine expresii lingvistice care nu pot fi formalizate</a:t>
            </a:r>
            <a:r>
              <a:rPr lang="en-GB" sz="1200" dirty="0"/>
              <a:t> </a:t>
            </a:r>
            <a:r>
              <a:rPr lang="ro-RO" sz="1200" dirty="0"/>
              <a:t>[...], în cadrul unei logici a termenilor şi prin intermediul propoziţiilor categorice. </a:t>
            </a:r>
            <a:r>
              <a:rPr lang="ro-RO" sz="1200"/>
              <a:t>O expresie propoziţională precum: - Dacă este prea frig, nu voi merge la plimbare - nu poate fi abordată ca o propoziţie categorică, în acest sens fiind creată o altă logică numită fie „logică propoziţională”, fie „logica propoziţiilor compuse” etc.</a:t>
            </a:r>
          </a:p>
          <a:p>
            <a:pPr algn="just"/>
            <a:r>
              <a:rPr lang="en-US" sz="1200" dirty="0"/>
              <a:t>	</a:t>
            </a:r>
            <a:r>
              <a:rPr lang="ro-RO" sz="1200" dirty="0"/>
              <a:t>Numele de „propoziţie compusă”, provine de la faptul că în structura unei propoziţii compuse se pot pune în evidenţă cel puţin o propoziţie simplă şi cel puţin o constantă logică. [..]</a:t>
            </a:r>
          </a:p>
          <a:p>
            <a:pPr algn="just"/>
            <a:r>
              <a:rPr lang="en-US" sz="1200" dirty="0"/>
              <a:t>	</a:t>
            </a:r>
            <a:r>
              <a:rPr lang="ro-RO" sz="1200" dirty="0"/>
              <a:t>Propoziţiile compuse se obţin aplicând anumite operaţii logice la propoziţiile simple, iar mai precis este vorba de a aplica aceste operaţii la valoarea de adevăr a propoziţiilor simple.  De aceea, propoziţiile compuse sunt tratate ca funcţii de adevăr, respectiv valoarea de adevăr a unei propoziţii compuse depinde de valoarea de adevăr a propoziţiilor simple. [...]</a:t>
            </a:r>
            <a:r>
              <a:rPr lang="en-US" sz="1200" dirty="0"/>
              <a:t> </a:t>
            </a:r>
          </a:p>
          <a:p>
            <a:pPr algn="just"/>
            <a:r>
              <a:rPr lang="en-US" sz="1200" dirty="0"/>
              <a:t>	</a:t>
            </a:r>
            <a:r>
              <a:rPr lang="ro-RO" sz="1200" dirty="0"/>
              <a:t>În limbile naturale, mecanismul negării este neuniform, respectiv modul de construire a negaţiei unei propoziţii este în funcţie de forma logico-lingvistică pe care propoziţia o are deja.</a:t>
            </a:r>
            <a:r>
              <a:rPr lang="en-US" sz="1200" dirty="0"/>
              <a:t> </a:t>
            </a:r>
            <a:r>
              <a:rPr lang="ro-RO" sz="1200" dirty="0"/>
              <a:t>Astfel, propoziţia negativă „Nu p” este echivalentă, în esenţă, cu „Nu este adevărat că p”, dar, în anumite contexte, diferenţa dintre cele două moduri de exprimare este evidentă. [...]</a:t>
            </a:r>
          </a:p>
          <a:p>
            <a:pPr algn="just"/>
            <a:r>
              <a:rPr lang="en-US" sz="1200" dirty="0"/>
              <a:t>	</a:t>
            </a:r>
            <a:r>
              <a:rPr lang="ro-RO" sz="1200" dirty="0"/>
              <a:t>Chiar dacă din punct de vedere gramatical se spune despre conjuncţie că leagă părţi de propoziţie, din punct de vedere logic este vorba de legarea a două propoziţii. </a:t>
            </a:r>
            <a:r>
              <a:rPr lang="en-US" sz="1200" dirty="0"/>
              <a:t>[…] </a:t>
            </a:r>
            <a:r>
              <a:rPr lang="ro-RO" sz="1200" dirty="0"/>
              <a:t>Cu toate acestea, conjuncţia gramaticală „şi” nu îndeplineşte întotdeauna rolul unei conjuncţii logice. [...]</a:t>
            </a:r>
            <a:endParaRPr lang="en-US" sz="1200" dirty="0"/>
          </a:p>
        </p:txBody>
      </p:sp>
      <p:pic>
        <p:nvPicPr>
          <p:cNvPr id="5132" name="Picture 12" descr="comp_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1" y="1066801"/>
            <a:ext cx="2362200" cy="2362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533400" y="381000"/>
            <a:ext cx="48768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o-RO" sz="1000" dirty="0" smtClean="0"/>
              <a:t>Examenul de bacalaureat naţional 2014</a:t>
            </a:r>
            <a:endParaRPr lang="en-US" sz="1000" dirty="0" smtClean="0"/>
          </a:p>
          <a:p>
            <a:r>
              <a:rPr lang="ro-RO" sz="1000" dirty="0" smtClean="0"/>
              <a:t>Proba de evaluare a competenţelor digitale – document de lucru</a:t>
            </a:r>
            <a:endParaRPr lang="en-US" sz="1000" dirty="0"/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533400" y="1295400"/>
            <a:ext cx="7620000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r>
              <a:rPr lang="ro-RO" sz="1200" dirty="0"/>
              <a:t>Proprietăţile principalilor operatori propoziţionali</a:t>
            </a:r>
            <a:r>
              <a:rPr lang="en-US" sz="1200" dirty="0"/>
              <a:t>:</a:t>
            </a:r>
          </a:p>
          <a:p>
            <a:pPr marL="800100" lvl="1" indent="-342900" algn="just">
              <a:buFontTx/>
              <a:buAutoNum type="arabicPeriod"/>
            </a:pPr>
            <a:r>
              <a:rPr lang="ro-RO" sz="1200" dirty="0"/>
              <a:t>negaţia</a:t>
            </a:r>
            <a:endParaRPr lang="en-US" sz="1200" dirty="0"/>
          </a:p>
          <a:p>
            <a:pPr marL="1714500" lvl="3" indent="-342900" algn="just">
              <a:buFontTx/>
              <a:buAutoNum type="alphaLcParenR"/>
            </a:pPr>
            <a:r>
              <a:rPr lang="ro-RO" sz="1200" dirty="0"/>
              <a:t>principiul terţului exclus;</a:t>
            </a:r>
            <a:endParaRPr lang="en-US" sz="1200" dirty="0"/>
          </a:p>
          <a:p>
            <a:pPr marL="1714500" lvl="3" indent="-342900" algn="just">
              <a:buFontTx/>
              <a:buAutoNum type="alphaLcParenR"/>
            </a:pPr>
            <a:r>
              <a:rPr lang="ro-RO" sz="1200" dirty="0"/>
              <a:t>principiul noncontradicţiei;</a:t>
            </a:r>
            <a:endParaRPr lang="en-US" sz="1200" dirty="0"/>
          </a:p>
          <a:p>
            <a:pPr marL="1714500" lvl="3" indent="-342900" algn="just">
              <a:buFontTx/>
              <a:buAutoNum type="alphaLcParenR"/>
            </a:pPr>
            <a:r>
              <a:rPr lang="ro-RO" sz="1200" dirty="0"/>
              <a:t>legea dublei negaţii</a:t>
            </a:r>
            <a:r>
              <a:rPr lang="en-US" sz="1200" dirty="0" smtClean="0"/>
              <a:t>.</a:t>
            </a:r>
          </a:p>
          <a:p>
            <a:pPr marL="800100" lvl="1" indent="-342900" algn="just">
              <a:buFontTx/>
              <a:buAutoNum type="arabicPeriod"/>
            </a:pPr>
            <a:r>
              <a:rPr lang="ro-RO" sz="1200" dirty="0" smtClean="0"/>
              <a:t>conjuncţia</a:t>
            </a:r>
            <a:endParaRPr lang="en-US" sz="1200" dirty="0"/>
          </a:p>
          <a:p>
            <a:pPr marL="1714500" lvl="3" indent="-342900" algn="just">
              <a:buFontTx/>
              <a:buAutoNum type="alphaLcParenR"/>
            </a:pPr>
            <a:r>
              <a:rPr lang="ro-RO" sz="1200" dirty="0"/>
              <a:t>idempotenţa conjuncţiei;</a:t>
            </a:r>
            <a:endParaRPr lang="en-US" sz="1200" dirty="0"/>
          </a:p>
          <a:p>
            <a:pPr marL="1714500" lvl="3" indent="-342900" algn="just">
              <a:buFontTx/>
              <a:buAutoNum type="alphaLcParenR"/>
            </a:pPr>
            <a:r>
              <a:rPr lang="ro-RO" sz="1200" dirty="0"/>
              <a:t>contragerea conjuncţiei;</a:t>
            </a:r>
            <a:endParaRPr lang="en-US" sz="1200" dirty="0"/>
          </a:p>
          <a:p>
            <a:pPr marL="1714500" lvl="3" indent="-342900" algn="just">
              <a:buFontTx/>
              <a:buAutoNum type="alphaLcParenR"/>
            </a:pPr>
            <a:r>
              <a:rPr lang="ro-RO" sz="1200" dirty="0"/>
              <a:t>comutativitatea conjuncţiei;</a:t>
            </a:r>
            <a:endParaRPr lang="en-US" sz="1200" dirty="0"/>
          </a:p>
          <a:p>
            <a:pPr marL="1714500" lvl="3" indent="-342900" algn="just">
              <a:buFontTx/>
              <a:buAutoNum type="alphaLcParenR"/>
            </a:pPr>
            <a:r>
              <a:rPr lang="ro-RO" sz="1200" dirty="0"/>
              <a:t>asociativitatea conjuncţiei</a:t>
            </a:r>
            <a:r>
              <a:rPr lang="en-US" sz="1200" dirty="0" smtClean="0"/>
              <a:t>.</a:t>
            </a:r>
          </a:p>
          <a:p>
            <a:pPr marL="800100" lvl="1" indent="-342900" algn="just">
              <a:buFontTx/>
              <a:buAutoNum type="arabicPeriod"/>
            </a:pPr>
            <a:r>
              <a:rPr lang="en-US" sz="1200" dirty="0" err="1" smtClean="0"/>
              <a:t>i</a:t>
            </a:r>
            <a:r>
              <a:rPr lang="ro-RO" sz="1200" dirty="0" err="1" smtClean="0"/>
              <a:t>mplicaţia</a:t>
            </a:r>
            <a:endParaRPr lang="en-US" sz="1200" dirty="0"/>
          </a:p>
          <a:p>
            <a:pPr marL="1714500" lvl="3" indent="-342900" algn="just">
              <a:buFontTx/>
              <a:buAutoNum type="alphaLcParenR"/>
            </a:pPr>
            <a:r>
              <a:rPr lang="ro-RO" sz="1200" dirty="0"/>
              <a:t>tranzitivitatea implicaţiei;</a:t>
            </a:r>
            <a:endParaRPr lang="en-US" sz="1200" dirty="0"/>
          </a:p>
          <a:p>
            <a:pPr marL="1714500" lvl="3" indent="-342900" algn="just">
              <a:buFontTx/>
              <a:buAutoNum type="alphaLcParenR"/>
            </a:pPr>
            <a:r>
              <a:rPr lang="ro-RO" sz="1200" dirty="0"/>
              <a:t>contrapoziţia implicaţiei;</a:t>
            </a:r>
            <a:endParaRPr lang="en-US" sz="1200" dirty="0"/>
          </a:p>
          <a:p>
            <a:pPr marL="1714500" lvl="3" indent="-342900" algn="just">
              <a:buFontTx/>
              <a:buAutoNum type="alphaLcParenR"/>
            </a:pPr>
            <a:r>
              <a:rPr lang="ro-RO" sz="1200" dirty="0"/>
              <a:t>distributivitatea implicaţiei faţă de conjuncţie;</a:t>
            </a:r>
            <a:endParaRPr lang="en-US" sz="1200" dirty="0"/>
          </a:p>
          <a:p>
            <a:pPr marL="1714500" lvl="3" indent="-342900" algn="just">
              <a:buFontTx/>
              <a:buAutoNum type="alphaLcParenR"/>
            </a:pPr>
            <a:r>
              <a:rPr lang="ro-RO" sz="1200" dirty="0"/>
              <a:t>distributivitatea implicaţiei faţă de disjuncţie</a:t>
            </a:r>
            <a:r>
              <a:rPr lang="en-US" sz="1200" dirty="0"/>
              <a:t>.</a:t>
            </a:r>
          </a:p>
          <a:p>
            <a:pPr marL="1714500" lvl="3" indent="-342900" algn="just">
              <a:buFontTx/>
              <a:buAutoNum type="alphaLcParenR"/>
            </a:pPr>
            <a:endParaRPr lang="en-US" sz="1200" dirty="0"/>
          </a:p>
          <a:p>
            <a:pPr marL="1714500" lvl="3" indent="-342900" algn="just">
              <a:buFontTx/>
              <a:buAutoNum type="alphaLcParenR"/>
            </a:pPr>
            <a:endParaRPr lang="en-US" sz="1200" dirty="0"/>
          </a:p>
          <a:p>
            <a:pPr marL="1714500" lvl="3" indent="-342900" algn="just">
              <a:buFontTx/>
              <a:buAutoNum type="alphaLcParenR"/>
            </a:pPr>
            <a:endParaRPr lang="en-US" sz="1200" dirty="0"/>
          </a:p>
          <a:p>
            <a:pPr marL="1714500" lvl="3" indent="-342900" algn="just">
              <a:buFontTx/>
              <a:buAutoNum type="alphaLcParenR"/>
            </a:pPr>
            <a:endParaRPr lang="en-US" sz="1200" dirty="0"/>
          </a:p>
          <a:p>
            <a:pPr marL="1714500" lvl="3" indent="-342900" algn="just">
              <a:buFontTx/>
              <a:buAutoNum type="alphaLcParenR"/>
            </a:pPr>
            <a:endParaRPr lang="en-US" sz="1200" dirty="0"/>
          </a:p>
          <a:p>
            <a:pPr marL="1714500" lvl="3" indent="-342900" algn="just">
              <a:buFontTx/>
              <a:buAutoNum type="alphaLcParenR"/>
            </a:pPr>
            <a:endParaRPr lang="en-US" sz="1200" dirty="0"/>
          </a:p>
          <a:p>
            <a:pPr marL="1257300" lvl="2" indent="-342900" algn="just"/>
            <a:endParaRPr lang="en-US" sz="1200" dirty="0"/>
          </a:p>
          <a:p>
            <a:pPr marL="1714500" lvl="3" indent="-342900" algn="just"/>
            <a:endParaRPr lang="en-US" sz="1200" dirty="0"/>
          </a:p>
          <a:p>
            <a:pPr marL="1714500" lvl="3" indent="-342900" algn="just"/>
            <a:endParaRPr lang="en-US" sz="1200" dirty="0"/>
          </a:p>
          <a:p>
            <a:pPr marL="1257300" lvl="2" indent="-342900">
              <a:buFontTx/>
              <a:buAutoNum type="alphaLcPeriod"/>
            </a:pPr>
            <a:endParaRPr lang="en-US" sz="1200" dirty="0"/>
          </a:p>
          <a:p>
            <a:pPr marL="342900" indent="-342900"/>
            <a:endParaRPr lang="en-US" sz="1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</TotalTime>
  <Words>122</Words>
  <Application>Microsoft Office PowerPoint</Application>
  <PresentationFormat>Expunere pe ecran (4:3)</PresentationFormat>
  <Paragraphs>37</Paragraphs>
  <Slides>3</Slides>
  <Notes>0</Notes>
  <HiddenSlides>0</HiddenSlides>
  <MMClips>0</MMClips>
  <ScaleCrop>false</ScaleCrop>
  <HeadingPairs>
    <vt:vector size="4" baseType="variant">
      <vt:variant>
        <vt:lpstr>Temă</vt:lpstr>
      </vt:variant>
      <vt:variant>
        <vt:i4>1</vt:i4>
      </vt:variant>
      <vt:variant>
        <vt:lpstr>Titluri diapozitive</vt:lpstr>
      </vt:variant>
      <vt:variant>
        <vt:i4>3</vt:i4>
      </vt:variant>
    </vt:vector>
  </HeadingPairs>
  <TitlesOfParts>
    <vt:vector size="4" baseType="lpstr">
      <vt:lpstr>Default Design</vt:lpstr>
      <vt:lpstr>PROPOZIŢII COMPUSE</vt:lpstr>
      <vt:lpstr>Prezentare PowerPoint</vt:lpstr>
      <vt:lpstr>Prezentare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Digitale</dc:creator>
  <cp:lastModifiedBy>Informatica</cp:lastModifiedBy>
  <cp:revision>18</cp:revision>
  <cp:lastPrinted>1601-01-01T00:00:00Z</cp:lastPrinted>
  <dcterms:created xsi:type="dcterms:W3CDTF">1601-01-01T00:00:00Z</dcterms:created>
  <dcterms:modified xsi:type="dcterms:W3CDTF">2014-06-13T08:30:42Z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