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5" d="100"/>
          <a:sy n="75" d="100"/>
        </p:scale>
        <p:origin x="-2700" y="-86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7BDF070C-4780-4248-85B5-C47396AD453B}"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77967D1-96F6-405A-866C-48DF9B68B140}"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548E9DE9-0D47-43E0-908F-E497ACAC2E33}"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ro-RO"/>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4"/>
          <p:cNvSpPr>
            <a:spLocks noGrp="1"/>
          </p:cNvSpPr>
          <p:nvPr>
            <p:ph type="dt" sz="half" idx="10"/>
          </p:nvPr>
        </p:nvSpPr>
        <p:spPr>
          <a:xfrm>
            <a:off x="457200" y="6245225"/>
            <a:ext cx="2133600" cy="476250"/>
          </a:xfrm>
        </p:spPr>
        <p:txBody>
          <a:bodyPr/>
          <a:lstStyle>
            <a:lvl1pPr>
              <a:defRPr/>
            </a:lvl1pPr>
          </a:lstStyle>
          <a:p>
            <a:endParaRPr lang="en-US"/>
          </a:p>
        </p:txBody>
      </p:sp>
      <p:sp>
        <p:nvSpPr>
          <p:cNvPr id="6" name="Footer Placeholder 5"/>
          <p:cNvSpPr>
            <a:spLocks noGrp="1"/>
          </p:cNvSpPr>
          <p:nvPr>
            <p:ph type="ftr" sz="quarter" idx="11"/>
          </p:nvPr>
        </p:nvSpPr>
        <p:spPr>
          <a:xfrm>
            <a:off x="3124200" y="6245225"/>
            <a:ext cx="2895600" cy="476250"/>
          </a:xfrm>
        </p:spPr>
        <p:txBody>
          <a:bodyPr/>
          <a:lstStyle>
            <a:lvl1pPr>
              <a:defRPr/>
            </a:lvl1pPr>
          </a:lstStyle>
          <a:p>
            <a:endParaRPr lang="en-US"/>
          </a:p>
        </p:txBody>
      </p:sp>
      <p:sp>
        <p:nvSpPr>
          <p:cNvPr id="7" name="Slide Number Placeholder 6"/>
          <p:cNvSpPr>
            <a:spLocks noGrp="1"/>
          </p:cNvSpPr>
          <p:nvPr>
            <p:ph type="sldNum" sz="quarter" idx="12"/>
          </p:nvPr>
        </p:nvSpPr>
        <p:spPr>
          <a:xfrm>
            <a:off x="6553200" y="6245225"/>
            <a:ext cx="2133600" cy="476250"/>
          </a:xfrm>
        </p:spPr>
        <p:txBody>
          <a:bodyPr/>
          <a:lstStyle>
            <a:lvl1pPr>
              <a:defRPr/>
            </a:lvl1pPr>
          </a:lstStyle>
          <a:p>
            <a:fld id="{3E24D3C6-B657-4570-B0CC-9714A654BD4B}"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DF19C5D-E4B6-4CC7-B492-92A599616C06}"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CAFF8B68-D37B-4627-AD89-77691536416F}"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B6E47695-2FD5-4D60-845C-06705E050555}"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7A7F154E-F256-4850-8D48-4F916EB83A3D}"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D91DADA6-42F1-4D66-B740-33169F4C8FE2}"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2EF2604F-0FDF-4DFE-9085-389B69420EA7}"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7C219F08-E7E5-493D-848F-7B261E5BBD39}"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o-RO"/>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86A75DA-75F8-4C81-9339-14C707417C78}"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vl1pPr>
          </a:lstStyle>
          <a:p>
            <a:endParaRPr 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1F43D629-8E8B-4AD8-AE16-2EA7BABC0F89}"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charset="0"/>
        </a:defRPr>
      </a:lvl2pPr>
      <a:lvl3pPr algn="ctr" rtl="0" fontAlgn="base">
        <a:spcBef>
          <a:spcPct val="0"/>
        </a:spcBef>
        <a:spcAft>
          <a:spcPct val="0"/>
        </a:spcAft>
        <a:defRPr sz="4400">
          <a:solidFill>
            <a:schemeClr val="tx2"/>
          </a:solidFill>
          <a:latin typeface="Arial" charset="0"/>
        </a:defRPr>
      </a:lvl3pPr>
      <a:lvl4pPr algn="ctr" rtl="0" fontAlgn="base">
        <a:spcBef>
          <a:spcPct val="0"/>
        </a:spcBef>
        <a:spcAft>
          <a:spcPct val="0"/>
        </a:spcAft>
        <a:defRPr sz="4400">
          <a:solidFill>
            <a:schemeClr val="tx2"/>
          </a:solidFill>
          <a:latin typeface="Arial" charset="0"/>
        </a:defRPr>
      </a:lvl4pPr>
      <a:lvl5pPr algn="ctr" rtl="0" fontAlgn="base">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defRPr>
      </a:lvl2pPr>
      <a:lvl3pPr marL="1143000" indent="-228600" algn="l" rtl="0" fontAlgn="base">
        <a:spcBef>
          <a:spcPct val="20000"/>
        </a:spcBef>
        <a:spcAft>
          <a:spcPct val="0"/>
        </a:spcAft>
        <a:buChar char="•"/>
        <a:defRPr sz="2400">
          <a:solidFill>
            <a:schemeClr val="tx1"/>
          </a:solidFill>
          <a:latin typeface="+mn-lt"/>
        </a:defRPr>
      </a:lvl3pPr>
      <a:lvl4pPr marL="1600200" indent="-228600" algn="l" rtl="0" fontAlgn="base">
        <a:spcBef>
          <a:spcPct val="20000"/>
        </a:spcBef>
        <a:spcAft>
          <a:spcPct val="0"/>
        </a:spcAft>
        <a:buChar char="–"/>
        <a:defRPr sz="2000">
          <a:solidFill>
            <a:schemeClr val="tx1"/>
          </a:solidFill>
          <a:latin typeface="+mn-lt"/>
        </a:defRPr>
      </a:lvl4pPr>
      <a:lvl5pPr marL="2057400" indent="-228600" algn="l" rtl="0" fontAlgn="base">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p:txBody>
          <a:bodyPr anchor="t"/>
          <a:lstStyle/>
          <a:p>
            <a:pPr algn="l"/>
            <a:r>
              <a:rPr lang="en-US" sz="1400" b="1"/>
              <a:t>PROPO</a:t>
            </a:r>
            <a:r>
              <a:rPr lang="ro-RO" sz="1400" b="1" dirty="0"/>
              <a:t>ZIŢII CATEGORICE</a:t>
            </a:r>
            <a:endParaRPr lang="en-US" sz="1400" b="1" dirty="0"/>
          </a:p>
        </p:txBody>
      </p:sp>
      <p:sp>
        <p:nvSpPr>
          <p:cNvPr id="4099" name="Rectangle 3"/>
          <p:cNvSpPr>
            <a:spLocks noGrp="1" noChangeArrowheads="1"/>
          </p:cNvSpPr>
          <p:nvPr>
            <p:ph type="subTitle" idx="1"/>
          </p:nvPr>
        </p:nvSpPr>
        <p:spPr>
          <a:xfrm>
            <a:off x="1676400" y="3810000"/>
            <a:ext cx="6781800" cy="1752600"/>
          </a:xfrm>
        </p:spPr>
        <p:txBody>
          <a:bodyPr/>
          <a:lstStyle/>
          <a:p>
            <a:r>
              <a:rPr lang="ro-RO" sz="1000"/>
              <a:t>(Adaptat după </a:t>
            </a:r>
            <a:r>
              <a:rPr lang="ro-RO" sz="1000" i="1"/>
              <a:t>Manual de </a:t>
            </a:r>
            <a:r>
              <a:rPr lang="en-GB" sz="1000" i="1"/>
              <a:t>L</a:t>
            </a:r>
            <a:r>
              <a:rPr lang="ro-RO" sz="1000" i="1"/>
              <a:t>ogică şi argumentare</a:t>
            </a:r>
            <a:r>
              <a:rPr lang="ro-RO" sz="1000"/>
              <a:t>, </a:t>
            </a:r>
            <a:r>
              <a:rPr lang="ro-RO" sz="1000" i="1"/>
              <a:t>clasa a IX-a</a:t>
            </a:r>
            <a:r>
              <a:rPr lang="ro-RO" sz="1000"/>
              <a:t>, Elena Lupşa, Victor Bratu, Maria Dorina Stoica)</a:t>
            </a:r>
            <a:endParaRPr lang="en-US" sz="1000"/>
          </a:p>
        </p:txBody>
      </p:sp>
      <p:sp>
        <p:nvSpPr>
          <p:cNvPr id="4100" name="Text Box 4"/>
          <p:cNvSpPr txBox="1">
            <a:spLocks noChangeArrowheads="1"/>
          </p:cNvSpPr>
          <p:nvPr/>
        </p:nvSpPr>
        <p:spPr bwMode="auto">
          <a:xfrm>
            <a:off x="533400" y="304800"/>
            <a:ext cx="5181600" cy="400110"/>
          </a:xfrm>
          <a:prstGeom prst="rect">
            <a:avLst/>
          </a:prstGeom>
          <a:noFill/>
          <a:ln w="9525">
            <a:noFill/>
            <a:miter lim="800000"/>
            <a:headEnd/>
            <a:tailEnd/>
          </a:ln>
          <a:effectLst/>
        </p:spPr>
        <p:txBody>
          <a:bodyPr>
            <a:spAutoFit/>
          </a:bodyPr>
          <a:lstStyle/>
          <a:p>
            <a:r>
              <a:rPr lang="ro-RO" sz="1000" u="sng" dirty="0" smtClean="0"/>
              <a:t>Examenul de bacalaureat naţional 2014</a:t>
            </a:r>
            <a:endParaRPr lang="en-US" sz="1000" u="sng" dirty="0" smtClean="0"/>
          </a:p>
          <a:p>
            <a:r>
              <a:rPr lang="ro-RO" sz="1000" u="sng" dirty="0" smtClean="0"/>
              <a:t>Proba de evaluare a competenţelor digitale – document de lucru</a:t>
            </a:r>
            <a:endParaRPr lang="en-US" sz="1000" u="sng"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5" name="Rectangle 5"/>
          <p:cNvSpPr>
            <a:spLocks noGrp="1" noChangeArrowheads="1"/>
          </p:cNvSpPr>
          <p:nvPr>
            <p:ph type="body" sz="half" idx="1"/>
          </p:nvPr>
        </p:nvSpPr>
        <p:spPr>
          <a:xfrm>
            <a:off x="304800" y="1066800"/>
            <a:ext cx="5257800" cy="4114800"/>
          </a:xfrm>
        </p:spPr>
        <p:txBody>
          <a:bodyPr/>
          <a:lstStyle/>
          <a:p>
            <a:pPr algn="just">
              <a:lnSpc>
                <a:spcPct val="80000"/>
              </a:lnSpc>
              <a:buFontTx/>
              <a:buNone/>
            </a:pPr>
            <a:r>
              <a:rPr lang="en-US" sz="1200"/>
              <a:t>		</a:t>
            </a:r>
            <a:r>
              <a:rPr lang="ro-RO" sz="1200"/>
              <a:t>Utilizarea limbii naturale presupune apelul în primul rând la propoziţii. Etimologic, cuvântul „propoziţie” provine din latinescul propositio care semnifică pe de o parte „înfăţişare”, „prezentare”,   (aspecte proprii, în primul rând unei perspective gramaticale), dar pe de altă parte „idee”, „premisă” sau „teză” (în cadrul unei perspective logice). O scurtă analiză a utilizării propoziţiilor în limba naturală va pune în evidenţă faptul că există o multitudine de tipuri de propoziţii: declarative, optative, imperative, interogative etc </a:t>
            </a:r>
            <a:r>
              <a:rPr lang="en-US" sz="1200"/>
              <a:t>[…]</a:t>
            </a:r>
            <a:r>
              <a:rPr lang="ro-RO" sz="1200"/>
              <a:t>.</a:t>
            </a:r>
          </a:p>
          <a:p>
            <a:pPr algn="just">
              <a:lnSpc>
                <a:spcPct val="80000"/>
              </a:lnSpc>
              <a:buFontTx/>
              <a:buNone/>
            </a:pPr>
            <a:r>
              <a:rPr lang="en-US" sz="1200"/>
              <a:t>		</a:t>
            </a:r>
            <a:r>
              <a:rPr lang="ro-RO" sz="1200"/>
              <a:t>Propoziţiile categorice  sunt formele logice în care se exprimă un singur raport logic între doi termeni, fără a pune în legătură cu altceva sau a condiţiona acest raport de altceva</a:t>
            </a:r>
            <a:r>
              <a:rPr lang="en-GB" sz="1200"/>
              <a:t> </a:t>
            </a:r>
            <a:r>
              <a:rPr lang="en-US" sz="1200"/>
              <a:t>[…]</a:t>
            </a:r>
            <a:r>
              <a:rPr lang="ro-RO" sz="1200"/>
              <a:t>.</a:t>
            </a:r>
          </a:p>
          <a:p>
            <a:pPr algn="just">
              <a:lnSpc>
                <a:spcPct val="80000"/>
              </a:lnSpc>
              <a:buFontTx/>
              <a:buNone/>
            </a:pPr>
            <a:r>
              <a:rPr lang="en-US" sz="1200"/>
              <a:t>		</a:t>
            </a:r>
            <a:r>
              <a:rPr lang="ro-RO" sz="1200"/>
              <a:t>În cadrul unei propoziţii categorice analiza termenilor şi a funcţiei lor în propoziţie arată că aceasta nu este identică. Astfel, despre unul dintre termeni se enunţă ceva, în timp ce celălalt termen indică ceea ce se spune despre primul dintre termeni (o proprietate, o caracteristică, o însuşire).</a:t>
            </a:r>
            <a:r>
              <a:rPr lang="en-GB" sz="1200"/>
              <a:t> </a:t>
            </a:r>
            <a:r>
              <a:rPr lang="ro-RO" sz="1200"/>
              <a:t>[...]</a:t>
            </a:r>
          </a:p>
          <a:p>
            <a:pPr algn="just">
              <a:lnSpc>
                <a:spcPct val="80000"/>
              </a:lnSpc>
              <a:buFontTx/>
              <a:buNone/>
            </a:pPr>
            <a:r>
              <a:rPr lang="ro-RO" sz="1200"/>
              <a:t> </a:t>
            </a:r>
            <a:r>
              <a:rPr lang="en-US" sz="1200"/>
              <a:t>		</a:t>
            </a:r>
            <a:r>
              <a:rPr lang="ro-RO" sz="1200"/>
              <a:t>Subiectul şi predicatul logic nu sunt însă singurele aspecte ale unei propoziţii categorice. De fiecare dată subiectul logic şi predicatul logic sunt raportaţi într-un anumit fel unul la altul, posibilităţile privind afirmarea sau negarea predicatului logic despre subiectul logic. </a:t>
            </a:r>
            <a:endParaRPr lang="en-US" sz="1200"/>
          </a:p>
          <a:p>
            <a:pPr algn="just">
              <a:lnSpc>
                <a:spcPct val="80000"/>
              </a:lnSpc>
              <a:buFontTx/>
              <a:buNone/>
            </a:pPr>
            <a:r>
              <a:rPr lang="en-US" sz="1200"/>
              <a:t>		</a:t>
            </a:r>
            <a:r>
              <a:rPr lang="ro-RO" sz="1200"/>
              <a:t>Este vorba de calitatea propoziţiilor categorice, afirmativă sau negativă, redată cel mai adesea prin intermediul verbului a fi. </a:t>
            </a:r>
            <a:endParaRPr lang="en-US" sz="1200"/>
          </a:p>
        </p:txBody>
      </p:sp>
      <p:sp>
        <p:nvSpPr>
          <p:cNvPr id="5128" name="Rectangle 8"/>
          <p:cNvSpPr>
            <a:spLocks noChangeArrowheads="1"/>
          </p:cNvSpPr>
          <p:nvPr/>
        </p:nvSpPr>
        <p:spPr bwMode="auto">
          <a:xfrm>
            <a:off x="533400" y="228600"/>
            <a:ext cx="4572000" cy="400110"/>
          </a:xfrm>
          <a:prstGeom prst="rect">
            <a:avLst/>
          </a:prstGeom>
          <a:noFill/>
          <a:ln w="9525">
            <a:noFill/>
            <a:miter lim="800000"/>
            <a:headEnd/>
            <a:tailEnd/>
          </a:ln>
          <a:effectLst/>
        </p:spPr>
        <p:txBody>
          <a:bodyPr>
            <a:spAutoFit/>
          </a:bodyPr>
          <a:lstStyle/>
          <a:p>
            <a:r>
              <a:rPr lang="ro-RO" sz="1000" dirty="0" smtClean="0"/>
              <a:t>Examenul de bacalaureat naţional 2014</a:t>
            </a:r>
            <a:endParaRPr lang="en-US" sz="1000" dirty="0" smtClean="0"/>
          </a:p>
          <a:p>
            <a:r>
              <a:rPr lang="ro-RO" sz="1000" dirty="0" smtClean="0"/>
              <a:t>Proba de evaluare a competenţelor digitale – document de lucru</a:t>
            </a:r>
            <a:endParaRPr lang="en-US" sz="1000" dirty="0"/>
          </a:p>
        </p:txBody>
      </p:sp>
      <p:pic>
        <p:nvPicPr>
          <p:cNvPr id="5132" name="Picture 12"/>
          <p:cNvPicPr>
            <a:picLocks noGrp="1" noChangeAspect="1" noChangeArrowheads="1"/>
          </p:cNvPicPr>
          <p:nvPr>
            <p:ph sz="half" idx="2"/>
          </p:nvPr>
        </p:nvPicPr>
        <p:blipFill>
          <a:blip r:embed="rId2" cstate="print"/>
          <a:srcRect/>
          <a:stretch>
            <a:fillRect/>
          </a:stretch>
        </p:blipFill>
        <p:spPr>
          <a:xfrm>
            <a:off x="5715000" y="1066800"/>
            <a:ext cx="2362200" cy="2362200"/>
          </a:xfr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1143000"/>
            <a:ext cx="8229600" cy="4983163"/>
          </a:xfrm>
        </p:spPr>
        <p:txBody>
          <a:bodyPr/>
          <a:lstStyle/>
          <a:p>
            <a:pPr marL="609600" indent="-609600">
              <a:buFontTx/>
              <a:buNone/>
            </a:pPr>
            <a:r>
              <a:rPr lang="en-US" sz="1200"/>
              <a:t>	</a:t>
            </a:r>
            <a:r>
              <a:rPr lang="ro-RO" sz="1200"/>
              <a:t>O propoziţie categorică conţine obligatoriu </a:t>
            </a:r>
            <a:r>
              <a:rPr lang="en-GB" sz="1200"/>
              <a:t>[…] </a:t>
            </a:r>
            <a:r>
              <a:rPr lang="ro-RO" sz="1200"/>
              <a:t>unul dintre următorii cuantori</a:t>
            </a:r>
            <a:r>
              <a:rPr lang="en-US" sz="1200"/>
              <a:t>:</a:t>
            </a:r>
          </a:p>
          <a:p>
            <a:pPr marL="1371600" lvl="2" indent="-457200">
              <a:buFontTx/>
              <a:buAutoNum type="arabicPeriod"/>
            </a:pPr>
            <a:r>
              <a:rPr lang="ro-RO" sz="1200"/>
              <a:t>universal, int</a:t>
            </a:r>
            <a:r>
              <a:rPr lang="en-US" sz="1200"/>
              <a:t>r</a:t>
            </a:r>
            <a:r>
              <a:rPr lang="ro-RO" sz="1200"/>
              <a:t>odus prin cuvinte ca:</a:t>
            </a:r>
            <a:r>
              <a:rPr lang="en-US" sz="1200"/>
              <a:t> </a:t>
            </a:r>
          </a:p>
          <a:p>
            <a:pPr marL="2209800" lvl="4" indent="-381000">
              <a:buFontTx/>
              <a:buAutoNum type="alphaLcParenR"/>
            </a:pPr>
            <a:r>
              <a:rPr lang="en-US" sz="1200"/>
              <a:t>t</a:t>
            </a:r>
            <a:r>
              <a:rPr lang="ro-RO" sz="1200"/>
              <a:t>oţi</a:t>
            </a:r>
            <a:r>
              <a:rPr lang="en-US" sz="1200"/>
              <a:t>;</a:t>
            </a:r>
          </a:p>
          <a:p>
            <a:pPr marL="2209800" lvl="4" indent="-381000">
              <a:buFontTx/>
              <a:buAutoNum type="alphaLcParenR"/>
            </a:pPr>
            <a:r>
              <a:rPr lang="en-US" sz="1200"/>
              <a:t>t</a:t>
            </a:r>
            <a:r>
              <a:rPr lang="ro-RO" sz="1200"/>
              <a:t>oate</a:t>
            </a:r>
            <a:r>
              <a:rPr lang="en-US" sz="1200"/>
              <a:t>;</a:t>
            </a:r>
          </a:p>
          <a:p>
            <a:pPr marL="2209800" lvl="4" indent="-381000">
              <a:buFontTx/>
              <a:buAutoNum type="alphaLcParenR"/>
            </a:pPr>
            <a:r>
              <a:rPr lang="en-US" sz="1200"/>
              <a:t>o</a:t>
            </a:r>
            <a:r>
              <a:rPr lang="ro-RO" sz="1200"/>
              <a:t>rice</a:t>
            </a:r>
            <a:r>
              <a:rPr lang="en-US" sz="1200"/>
              <a:t>;</a:t>
            </a:r>
          </a:p>
          <a:p>
            <a:pPr marL="2209800" lvl="4" indent="-381000">
              <a:buFontTx/>
              <a:buAutoNum type="alphaLcParenR"/>
            </a:pPr>
            <a:r>
              <a:rPr lang="en-US" sz="1200"/>
              <a:t>f</a:t>
            </a:r>
            <a:r>
              <a:rPr lang="ro-RO" sz="1200"/>
              <a:t>iecare</a:t>
            </a:r>
            <a:r>
              <a:rPr lang="en-US" sz="1200"/>
              <a:t>. […]</a:t>
            </a:r>
          </a:p>
          <a:p>
            <a:pPr marL="1371600" lvl="2" indent="-457200">
              <a:buFontTx/>
              <a:buAutoNum type="arabicPeriod"/>
            </a:pPr>
            <a:r>
              <a:rPr lang="ro-RO" sz="1200"/>
              <a:t>particular, introdus prin cuvinte ca:</a:t>
            </a:r>
            <a:endParaRPr lang="en-US" sz="1200"/>
          </a:p>
          <a:p>
            <a:pPr marL="2209800" lvl="4" indent="-381000">
              <a:buFontTx/>
              <a:buAutoNum type="alphaLcParenR"/>
            </a:pPr>
            <a:r>
              <a:rPr lang="en-US" sz="1200"/>
              <a:t>u</a:t>
            </a:r>
            <a:r>
              <a:rPr lang="ro-RO" sz="1200"/>
              <a:t>nii</a:t>
            </a:r>
            <a:r>
              <a:rPr lang="en-US" sz="1200"/>
              <a:t>;</a:t>
            </a:r>
          </a:p>
          <a:p>
            <a:pPr marL="2209800" lvl="4" indent="-381000">
              <a:buFontTx/>
              <a:buAutoNum type="alphaLcParenR"/>
            </a:pPr>
            <a:r>
              <a:rPr lang="en-US" sz="1200"/>
              <a:t>u</a:t>
            </a:r>
            <a:r>
              <a:rPr lang="ro-RO" sz="1200"/>
              <a:t>nele</a:t>
            </a:r>
            <a:r>
              <a:rPr lang="en-US" sz="1200"/>
              <a:t>;</a:t>
            </a:r>
          </a:p>
          <a:p>
            <a:pPr marL="2209800" lvl="4" indent="-381000">
              <a:buFontTx/>
              <a:buAutoNum type="alphaLcParenR"/>
            </a:pPr>
            <a:r>
              <a:rPr lang="en-US" sz="1200"/>
              <a:t>m</a:t>
            </a:r>
            <a:r>
              <a:rPr lang="ro-RO" sz="1200"/>
              <a:t>ulţi</a:t>
            </a:r>
            <a:r>
              <a:rPr lang="en-US" sz="1200"/>
              <a:t>;</a:t>
            </a:r>
          </a:p>
          <a:p>
            <a:pPr marL="2209800" lvl="4" indent="-381000">
              <a:buFontTx/>
              <a:buAutoNum type="alphaLcParenR"/>
            </a:pPr>
            <a:r>
              <a:rPr lang="ro-RO" sz="1200"/>
              <a:t>există cel puţin un</a:t>
            </a:r>
            <a:r>
              <a:rPr lang="en-US" sz="1200"/>
              <a:t>.</a:t>
            </a:r>
          </a:p>
          <a:p>
            <a:pPr marL="1371600" lvl="2" indent="-457200">
              <a:buFontTx/>
              <a:buAutoNum type="arabicPeriod"/>
            </a:pPr>
            <a:r>
              <a:rPr lang="en-GB" sz="1200"/>
              <a:t>i</a:t>
            </a:r>
            <a:r>
              <a:rPr lang="ro-RO" sz="1200"/>
              <a:t>ndividual</a:t>
            </a:r>
            <a:r>
              <a:rPr lang="en-GB" sz="1200"/>
              <a:t>,</a:t>
            </a:r>
            <a:r>
              <a:rPr lang="ro-RO" sz="1200"/>
              <a:t> introdus prin:</a:t>
            </a:r>
            <a:endParaRPr lang="en-US" sz="1200"/>
          </a:p>
          <a:p>
            <a:pPr marL="2209800" lvl="4" indent="-381000">
              <a:buFontTx/>
              <a:buAutoNum type="alphaLcParenR"/>
            </a:pPr>
            <a:r>
              <a:rPr lang="ro-RO" sz="1200"/>
              <a:t>adjectiv demonstrativ</a:t>
            </a:r>
            <a:r>
              <a:rPr lang="en-US" sz="1200"/>
              <a:t>;</a:t>
            </a:r>
          </a:p>
          <a:p>
            <a:pPr marL="2209800" lvl="4" indent="-381000">
              <a:buFontTx/>
              <a:buAutoNum type="alphaLcParenR"/>
            </a:pPr>
            <a:r>
              <a:rPr lang="ro-RO" sz="1200"/>
              <a:t>pronume personal la singular</a:t>
            </a:r>
            <a:r>
              <a:rPr lang="en-US" sz="1200"/>
              <a:t>; </a:t>
            </a:r>
          </a:p>
          <a:p>
            <a:pPr marL="2209800" lvl="4" indent="-381000">
              <a:buFontTx/>
              <a:buAutoNum type="alphaLcParenR"/>
            </a:pPr>
            <a:r>
              <a:rPr lang="ro-RO" sz="1200"/>
              <a:t>nume propriu</a:t>
            </a:r>
            <a:r>
              <a:rPr lang="en-US" sz="1200"/>
              <a:t>;</a:t>
            </a:r>
          </a:p>
          <a:p>
            <a:pPr marL="2209800" lvl="4" indent="-381000">
              <a:buFontTx/>
              <a:buAutoNum type="alphaLcParenR"/>
            </a:pPr>
            <a:r>
              <a:rPr lang="ro-RO" sz="1200"/>
              <a:t>pronume demostrativ.</a:t>
            </a:r>
            <a:endParaRPr lang="en-US" sz="1200"/>
          </a:p>
        </p:txBody>
      </p:sp>
      <p:sp>
        <p:nvSpPr>
          <p:cNvPr id="7172" name="Text Box 4"/>
          <p:cNvSpPr txBox="1">
            <a:spLocks noChangeArrowheads="1"/>
          </p:cNvSpPr>
          <p:nvPr/>
        </p:nvSpPr>
        <p:spPr bwMode="auto">
          <a:xfrm>
            <a:off x="533400" y="304800"/>
            <a:ext cx="5181600" cy="400110"/>
          </a:xfrm>
          <a:prstGeom prst="rect">
            <a:avLst/>
          </a:prstGeom>
          <a:noFill/>
          <a:ln w="9525">
            <a:noFill/>
            <a:miter lim="800000"/>
            <a:headEnd/>
            <a:tailEnd/>
          </a:ln>
          <a:effectLst/>
        </p:spPr>
        <p:txBody>
          <a:bodyPr>
            <a:spAutoFit/>
          </a:bodyPr>
          <a:lstStyle/>
          <a:p>
            <a:r>
              <a:rPr lang="ro-RO" sz="1000" dirty="0" smtClean="0"/>
              <a:t>Examenul de bacalaureat naţional 2014</a:t>
            </a:r>
            <a:endParaRPr lang="en-US" sz="1000" dirty="0" smtClean="0"/>
          </a:p>
          <a:p>
            <a:r>
              <a:rPr lang="ro-RO" sz="1000" dirty="0" smtClean="0"/>
              <a:t>Proba de evaluare a competenţelor digitale – document de lucru</a:t>
            </a:r>
            <a:endParaRPr lang="en-US" sz="1000" dirty="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34</TotalTime>
  <Words>72</Words>
  <Application>Microsoft Office PowerPoint</Application>
  <PresentationFormat>Expunere pe ecran (4:3)</PresentationFormat>
  <Paragraphs>29</Paragraphs>
  <Slides>3</Slides>
  <Notes>0</Notes>
  <HiddenSlides>0</HiddenSlides>
  <MMClips>0</MMClips>
  <ScaleCrop>false</ScaleCrop>
  <HeadingPairs>
    <vt:vector size="4" baseType="variant">
      <vt:variant>
        <vt:lpstr>Temă</vt:lpstr>
      </vt:variant>
      <vt:variant>
        <vt:i4>1</vt:i4>
      </vt:variant>
      <vt:variant>
        <vt:lpstr>Titluri diapozitive</vt:lpstr>
      </vt:variant>
      <vt:variant>
        <vt:i4>3</vt:i4>
      </vt:variant>
    </vt:vector>
  </HeadingPairs>
  <TitlesOfParts>
    <vt:vector size="4" baseType="lpstr">
      <vt:lpstr>Default Design</vt:lpstr>
      <vt:lpstr>PROPOZIŢII CATEGORICE</vt:lpstr>
      <vt:lpstr>Prezentare PowerPoint</vt:lpstr>
      <vt:lpstr>Prezentare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Digitale</dc:creator>
  <cp:lastModifiedBy>Informatica</cp:lastModifiedBy>
  <cp:revision>21</cp:revision>
  <cp:lastPrinted>1601-01-01T00:00:00Z</cp:lastPrinted>
  <dcterms:created xsi:type="dcterms:W3CDTF">1601-01-01T00:00:00Z</dcterms:created>
  <dcterms:modified xsi:type="dcterms:W3CDTF">2014-06-13T08:30:14Z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