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50"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fld id="{FDDAB605-9D66-4C13-A903-332F0D38991B}" type="datetimeFigureOut">
              <a:rPr lang="ro-RO"/>
              <a:pPr/>
              <a:t>13.06.2014</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4569BA-D396-47B8-B217-963F29C9C41B}" type="slidenum">
              <a:rPr lang="ro-RO"/>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6BC5CC1D-B694-483A-BFEA-2693A1161FC8}" type="datetimeFigureOut">
              <a:rPr lang="ro-RO"/>
              <a:pPr/>
              <a:t>13.06.2014</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B43A3A5-429E-497C-BACB-87EE46F00077}" type="slidenum">
              <a:rPr lang="ro-RO"/>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ADE76147-19E3-4DB7-80A0-62A557CEAEAA}" type="datetimeFigureOut">
              <a:rPr lang="ro-RO"/>
              <a:pPr/>
              <a:t>13.06.2014</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0CF313D-6D2A-4EAB-A843-719B2D673A28}" type="slidenum">
              <a:rPr lang="ro-RO"/>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70DE5D4F-2AE6-4C9F-9909-2A63FB43F3E3}" type="datetimeFigureOut">
              <a:rPr lang="ro-RO"/>
              <a:pPr/>
              <a:t>13.06.2014</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820DE05-540A-411F-8029-F964A2793180}" type="slidenum">
              <a:rPr lang="ro-RO"/>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736083F-A159-49D8-9A03-4D73A6B6A990}" type="datetimeFigureOut">
              <a:rPr lang="ro-RO"/>
              <a:pPr/>
              <a:t>13.06.2014</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0543070-7328-4CF9-885E-ACAE86C88C06}" type="slidenum">
              <a:rPr lang="ro-RO"/>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fld id="{C021FFF5-4E01-45F7-9AFD-C7F76E520321}" type="datetimeFigureOut">
              <a:rPr lang="ro-RO"/>
              <a:pPr/>
              <a:t>13.06.2014</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92BC4AAB-7BA8-457D-A53F-6DBA639A9996}" type="slidenum">
              <a:rPr lang="ro-RO"/>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fld id="{768272BB-AE86-4D31-A103-BDD5301E6A3B}" type="datetimeFigureOut">
              <a:rPr lang="ro-RO"/>
              <a:pPr/>
              <a:t>13.06.2014</a:t>
            </a:fld>
            <a:endParaRPr lang="ro-RO"/>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DA9DD5C2-E384-4113-9E72-D7BD93D38429}" type="slidenum">
              <a:rPr lang="ro-RO"/>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fld id="{AC1315C0-F3DF-4D14-809E-D947CD4663E4}" type="datetimeFigureOut">
              <a:rPr lang="ro-RO"/>
              <a:pPr/>
              <a:t>13.06.2014</a:t>
            </a:fld>
            <a:endParaRPr lang="ro-RO"/>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F02C2FB5-BA2B-4829-B67C-4108E9E669EB}" type="slidenum">
              <a:rPr lang="ro-RO"/>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67235129-4DB6-414B-AA8F-C6731EF115D5}" type="datetimeFigureOut">
              <a:rPr lang="ro-RO"/>
              <a:pPr/>
              <a:t>13.06.2014</a:t>
            </a:fld>
            <a:endParaRPr lang="ro-RO"/>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71924B6-BEF2-4E32-8F14-CF5170167911}" type="slidenum">
              <a:rPr lang="ro-RO"/>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E5D5646A-69FF-47CF-9401-0B8DE02E4B02}" type="datetimeFigureOut">
              <a:rPr lang="ro-RO"/>
              <a:pPr/>
              <a:t>13.06.2014</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EA2AEC28-8378-48B3-A397-EDFD92BAF2A5}" type="slidenum">
              <a:rPr lang="ro-RO"/>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39824B05-AE96-4350-9029-05BBBD67235B}" type="datetimeFigureOut">
              <a:rPr lang="ro-RO"/>
              <a:pPr/>
              <a:t>13.06.2014</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9B657284-EBCB-4DAB-A20A-19E130520025}" type="slidenum">
              <a:rPr lang="ro-RO"/>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503436DA-6001-48BF-A5AB-219E9B2E5DA9}" type="datetimeFigureOut">
              <a:rPr lang="ro-RO"/>
              <a:pPr/>
              <a:t>13.06.2014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4AA13C2D-27CF-4CF8-9026-709EC4AA632A}" type="slidenum">
              <a:rPr lang="ro-RO"/>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nchor="t"/>
          <a:lstStyle/>
          <a:p>
            <a:pPr algn="l"/>
            <a:r>
              <a:rPr lang="ro-RO" sz="1400" b="1" smtClean="0">
                <a:latin typeface="Arial" charset="0"/>
              </a:rPr>
              <a:t>IMAGINEA DE SINE ŞI DE ALTUL: ROLUL LOR ÎN DINAMICA PERSONALITĂŢII</a:t>
            </a:r>
            <a:r>
              <a:rPr lang="en-US" sz="1400" b="1" dirty="0" smtClean="0">
                <a:latin typeface="Arial" charset="0"/>
              </a:rPr>
              <a:t> </a:t>
            </a:r>
            <a:endParaRPr lang="ro-RO" sz="1400" b="1" dirty="0" smtClean="0">
              <a:latin typeface="Arial" charset="0"/>
            </a:endParaRPr>
          </a:p>
        </p:txBody>
      </p:sp>
      <p:sp>
        <p:nvSpPr>
          <p:cNvPr id="3" name="Subtitle 2"/>
          <p:cNvSpPr>
            <a:spLocks noGrp="1"/>
          </p:cNvSpPr>
          <p:nvPr>
            <p:ph type="subTitle" idx="1"/>
          </p:nvPr>
        </p:nvSpPr>
        <p:spPr>
          <a:xfrm>
            <a:off x="1371600" y="3886200"/>
            <a:ext cx="6400800" cy="685800"/>
          </a:xfrm>
        </p:spPr>
        <p:txBody>
          <a:bodyPr>
            <a:normAutofit/>
          </a:bodyPr>
          <a:lstStyle/>
          <a:p>
            <a:r>
              <a:rPr lang="en-US" sz="1000" smtClean="0">
                <a:solidFill>
                  <a:schemeClr val="tx1"/>
                </a:solidFill>
                <a:latin typeface="Arial" charset="0"/>
              </a:rPr>
              <a:t>(</a:t>
            </a:r>
            <a:r>
              <a:rPr lang="ro-RO" sz="1000" smtClean="0">
                <a:solidFill>
                  <a:schemeClr val="tx1"/>
                </a:solidFill>
                <a:latin typeface="Arial" charset="0"/>
              </a:rPr>
              <a:t>Adaptat după </a:t>
            </a:r>
            <a:r>
              <a:rPr lang="ro-RO" sz="1000" i="1" smtClean="0">
                <a:solidFill>
                  <a:schemeClr val="tx1"/>
                </a:solidFill>
                <a:latin typeface="Arial" charset="0"/>
              </a:rPr>
              <a:t>Manualul de Psihologie, clasa a X-a, </a:t>
            </a:r>
            <a:r>
              <a:rPr lang="ro-RO" sz="1000" smtClean="0">
                <a:solidFill>
                  <a:schemeClr val="tx1"/>
                </a:solidFill>
                <a:latin typeface="Arial" charset="0"/>
              </a:rPr>
              <a:t>coordonator Mielu Zlate</a:t>
            </a:r>
            <a:r>
              <a:rPr lang="it-IT" sz="1000" smtClean="0">
                <a:solidFill>
                  <a:schemeClr val="tx1"/>
                </a:solidFill>
                <a:latin typeface="Arial" charset="0"/>
              </a:rPr>
              <a:t>)</a:t>
            </a:r>
            <a:r>
              <a:rPr lang="en-US" sz="1000" smtClean="0">
                <a:solidFill>
                  <a:schemeClr val="tx1"/>
                </a:solidFill>
                <a:latin typeface="Arial" charset="0"/>
              </a:rPr>
              <a:t> </a:t>
            </a:r>
            <a:endParaRPr lang="ro-RO" sz="1000" smtClean="0">
              <a:solidFill>
                <a:schemeClr val="tx1"/>
              </a:solidFill>
              <a:latin typeface="Arial" charset="0"/>
            </a:endParaRPr>
          </a:p>
        </p:txBody>
      </p:sp>
      <p:sp>
        <p:nvSpPr>
          <p:cNvPr id="2052" name="Rectangle 1"/>
          <p:cNvSpPr>
            <a:spLocks noChangeArrowheads="1"/>
          </p:cNvSpPr>
          <p:nvPr/>
        </p:nvSpPr>
        <p:spPr bwMode="auto">
          <a:xfrm>
            <a:off x="214313" y="571500"/>
            <a:ext cx="8461375" cy="400110"/>
          </a:xfrm>
          <a:prstGeom prst="rect">
            <a:avLst/>
          </a:prstGeom>
          <a:noFill/>
          <a:ln w="9525">
            <a:noFill/>
            <a:miter lim="800000"/>
            <a:headEnd/>
            <a:tailEnd/>
          </a:ln>
        </p:spPr>
        <p:txBody>
          <a:bodyPr anchor="ctr">
            <a:spAutoFit/>
          </a:bodyPr>
          <a:lstStyle/>
          <a:p>
            <a:r>
              <a:rPr lang="ro-RO" sz="1000" u="sng" dirty="0" smtClean="0"/>
              <a:t>Examenul de bacalaureat naţional 2014</a:t>
            </a:r>
            <a:endParaRPr lang="en-US" sz="1000" u="sng" dirty="0" smtClean="0"/>
          </a:p>
          <a:p>
            <a:r>
              <a:rPr lang="ro-RO" sz="1000" u="sng" dirty="0" smtClean="0"/>
              <a:t>Proba de evaluare a competenţelor digitale – document de lucru</a:t>
            </a:r>
            <a:endParaRPr lang="ro-RO" sz="1000" u="sng" dirty="0">
              <a:ea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68313" y="1196975"/>
            <a:ext cx="4824412" cy="5472113"/>
          </a:xfrm>
        </p:spPr>
        <p:txBody>
          <a:bodyPr>
            <a:normAutofit/>
          </a:bodyPr>
          <a:lstStyle/>
          <a:p>
            <a:pPr marL="0" indent="542925" algn="just">
              <a:buFont typeface="Arial" charset="0"/>
              <a:buNone/>
            </a:pPr>
            <a:r>
              <a:rPr lang="ro-RO" sz="1200" smtClean="0">
                <a:latin typeface="Arial" charset="0"/>
              </a:rPr>
              <a:t>Am văzut că viaţa psihică umană înţeleasă ca sistem se caracterizează prin capacitatea de a întreţine relaţii informaţionale atât cu lumea, cât şi cu sine şi, astfel, îşi dezvoltă în interacţiune permanentă o conştiinţă a lumii şi o conştiinţă de sine. Aceasta din urmă se focalizează pe Eu şi pe manifestările sale.</a:t>
            </a:r>
          </a:p>
          <a:p>
            <a:pPr marL="0" indent="542925" algn="just">
              <a:buFont typeface="Arial" charset="0"/>
              <a:buNone/>
            </a:pPr>
            <a:r>
              <a:rPr lang="ro-RO" sz="1200" smtClean="0">
                <a:latin typeface="Arial" charset="0"/>
              </a:rPr>
              <a:t>În strânsă interdependenţă cu dezvoltarea şi funcţionarea sistemului psihic uman şi a nucleului său stabil – personalitatea, se dezvoltă şi Eul. Eul este nucleul integrativ, de coordonare şi autoreglare a personalităţii.</a:t>
            </a:r>
          </a:p>
          <a:p>
            <a:pPr marL="0" indent="542925" algn="just">
              <a:buFont typeface="Arial" charset="0"/>
              <a:buNone/>
            </a:pPr>
            <a:r>
              <a:rPr lang="ro-RO" sz="1200" smtClean="0">
                <a:latin typeface="Arial" charset="0"/>
              </a:rPr>
              <a:t>Eul îndeplineşte funcţii de integrare şi coordonare nu numai în planul relaţiilor cu ambianţa, ci şi în raport cu sine. Aceste funcţii ale Eului se dezvoltă treptat. În jurul a doi ani şi jumătate, trei ani se achiziţionează o adevărată experienţă a afirmării Eului în înfruntarea cu cerinţele adultului şi în modelarea răspunsurilor copilului. Astfel, el începe să reacţioneze invers decât vor părinţii şi parcă îi sfidează dinadins: plânge să i se dea un obiect şi apoi după ce îl primeşte îl aruncă (P. Osterrieth). Copilul vrea să acţioneze singur, să facă ceva singur sau să nu manifeste un anumit comportament. El spune mereu „eu, eu” sau „eu singur” (H. Wallon).</a:t>
            </a:r>
            <a:r>
              <a:rPr lang="en-US" sz="1200" smtClean="0">
                <a:latin typeface="Arial" charset="0"/>
              </a:rPr>
              <a:t> […]</a:t>
            </a:r>
            <a:endParaRPr lang="fr-FR" sz="1200" smtClean="0">
              <a:latin typeface="Arial" charset="0"/>
            </a:endParaRPr>
          </a:p>
          <a:p>
            <a:pPr marL="0" indent="542925" algn="just">
              <a:buFont typeface="Arial" charset="0"/>
              <a:buNone/>
            </a:pPr>
            <a:r>
              <a:rPr lang="fr-FR" sz="1200" smtClean="0">
                <a:latin typeface="Arial" charset="0"/>
              </a:rPr>
              <a:t>Con</a:t>
            </a:r>
            <a:r>
              <a:rPr lang="ro-RO" sz="1200" smtClean="0">
                <a:latin typeface="Arial" charset="0"/>
              </a:rPr>
              <a:t>ştiinţa de sine şi apoi cunoaşterea de sine, desfăşurându-se pe lungi perioade de timp, conduc la cristalizarea imaginii de sine care poate fi definită astfel:</a:t>
            </a:r>
            <a:endParaRPr lang="en-US" sz="1200" smtClean="0">
              <a:latin typeface="Arial" charset="0"/>
            </a:endParaRPr>
          </a:p>
          <a:p>
            <a:pPr marL="0" indent="542925" algn="just">
              <a:buFont typeface="Arial" charset="0"/>
              <a:buNone/>
            </a:pPr>
            <a:r>
              <a:rPr lang="ro-RO" sz="1200" smtClean="0">
                <a:latin typeface="Arial" charset="0"/>
              </a:rPr>
              <a:t>Imaginea de sine este unificarea într-o totalitate a rezultatelor autocunoaşterii, a relaţionării cu alţii şi a trăirii evenimentelor autobiografice semnificative care au relevat calităţile şi defectele pe care le are fiecare cu privire la Eul fizic sau material, Eul spiritual şi cel social.</a:t>
            </a:r>
            <a:r>
              <a:rPr lang="en-US" sz="1200" smtClean="0"/>
              <a:t> </a:t>
            </a:r>
            <a:endParaRPr lang="ro-RO" sz="1200" smtClean="0"/>
          </a:p>
        </p:txBody>
      </p:sp>
      <p:sp>
        <p:nvSpPr>
          <p:cNvPr id="3080" name="Rectangle 1"/>
          <p:cNvSpPr>
            <a:spLocks noChangeArrowheads="1"/>
          </p:cNvSpPr>
          <p:nvPr/>
        </p:nvSpPr>
        <p:spPr bwMode="auto">
          <a:xfrm>
            <a:off x="179388" y="404813"/>
            <a:ext cx="8461375" cy="400110"/>
          </a:xfrm>
          <a:prstGeom prst="rect">
            <a:avLst/>
          </a:prstGeom>
          <a:noFill/>
          <a:ln w="9525">
            <a:noFill/>
            <a:miter lim="800000"/>
            <a:headEnd/>
            <a:tailEnd/>
          </a:ln>
        </p:spPr>
        <p:txBody>
          <a:bodyPr anchor="ctr">
            <a:spAutoFit/>
          </a:bodyPr>
          <a:lstStyle/>
          <a:p>
            <a:r>
              <a:rPr lang="ro-RO" sz="1000" dirty="0" smtClean="0"/>
              <a:t>Examenul de bacalaureat naţional 2014</a:t>
            </a:r>
            <a:endParaRPr lang="en-US" sz="1000" dirty="0" smtClean="0"/>
          </a:p>
          <a:p>
            <a:r>
              <a:rPr lang="ro-RO" sz="1000" dirty="0" smtClean="0"/>
              <a:t>Proba de evaluare a competenţelor digitale – document de lucru</a:t>
            </a:r>
            <a:endParaRPr lang="ro-RO" sz="1000" dirty="0">
              <a:ea typeface="Calibri" pitchFamily="34" charset="0"/>
            </a:endParaRPr>
          </a:p>
        </p:txBody>
      </p:sp>
      <p:pic>
        <p:nvPicPr>
          <p:cNvPr id="3081" name="Picture 9" descr="comp_i"/>
          <p:cNvPicPr>
            <a:picLocks noChangeAspect="1" noChangeArrowheads="1"/>
          </p:cNvPicPr>
          <p:nvPr/>
        </p:nvPicPr>
        <p:blipFill>
          <a:blip r:embed="rId2" cstate="print"/>
          <a:srcRect/>
          <a:stretch>
            <a:fillRect/>
          </a:stretch>
        </p:blipFill>
        <p:spPr bwMode="auto">
          <a:xfrm>
            <a:off x="6084168" y="1268760"/>
            <a:ext cx="2042618" cy="204261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1438"/>
            <a:ext cx="8229600" cy="4784725"/>
          </a:xfrm>
        </p:spPr>
        <p:txBody>
          <a:bodyPr>
            <a:normAutofit/>
          </a:bodyPr>
          <a:lstStyle/>
          <a:p>
            <a:pPr marL="609600" indent="-609600">
              <a:buFont typeface="Arial" charset="0"/>
              <a:buAutoNum type="arabicPeriod"/>
            </a:pPr>
            <a:r>
              <a:rPr lang="ro-RO" sz="1200" smtClean="0">
                <a:latin typeface="Arial" charset="0"/>
              </a:rPr>
              <a:t>Eul fizic se referă la particularităţi cum ar fi:</a:t>
            </a:r>
          </a:p>
          <a:p>
            <a:pPr marL="1371600" lvl="2" indent="-514350">
              <a:buFont typeface="Arial" charset="0"/>
              <a:buAutoNum type="alphaLcParenR"/>
            </a:pPr>
            <a:r>
              <a:rPr lang="ro-RO" sz="1200" smtClean="0">
                <a:latin typeface="Arial" charset="0"/>
              </a:rPr>
              <a:t>tipul somatic;</a:t>
            </a:r>
          </a:p>
          <a:p>
            <a:pPr marL="1371600" lvl="2" indent="-514350">
              <a:buFont typeface="Arial" charset="0"/>
              <a:buAutoNum type="alphaLcParenR"/>
            </a:pPr>
            <a:r>
              <a:rPr lang="ro-RO" sz="1200" smtClean="0">
                <a:latin typeface="Arial" charset="0"/>
              </a:rPr>
              <a:t>relaţia dintre statură şi greutate;</a:t>
            </a:r>
          </a:p>
          <a:p>
            <a:pPr marL="1371600" lvl="2" indent="-514350">
              <a:buFont typeface="Arial" charset="0"/>
              <a:buAutoNum type="alphaLcParenR"/>
            </a:pPr>
            <a:r>
              <a:rPr lang="ro-RO" sz="1200" smtClean="0">
                <a:latin typeface="Arial" charset="0"/>
              </a:rPr>
              <a:t>culoarea părului şi a ochilor;</a:t>
            </a:r>
          </a:p>
          <a:p>
            <a:pPr marL="1371600" lvl="2" indent="-514350">
              <a:buFont typeface="Arial" charset="0"/>
              <a:buAutoNum type="alphaLcParenR"/>
            </a:pPr>
            <a:r>
              <a:rPr lang="ro-RO" sz="1200" smtClean="0">
                <a:latin typeface="Arial" charset="0"/>
              </a:rPr>
              <a:t>particularităţi fizionomice</a:t>
            </a:r>
            <a:r>
              <a:rPr lang="en-GB" sz="1200" smtClean="0">
                <a:latin typeface="Arial" charset="0"/>
              </a:rPr>
              <a:t>,</a:t>
            </a:r>
            <a:r>
              <a:rPr lang="ro-RO" sz="1200" smtClean="0">
                <a:latin typeface="Arial" charset="0"/>
              </a:rPr>
              <a:t> etc. </a:t>
            </a:r>
            <a:r>
              <a:rPr lang="en-US" sz="1200" smtClean="0">
                <a:latin typeface="Arial" charset="0"/>
              </a:rPr>
              <a:t>[…]</a:t>
            </a:r>
            <a:endParaRPr lang="ro-RO" sz="1200" smtClean="0">
              <a:latin typeface="Arial" charset="0"/>
            </a:endParaRPr>
          </a:p>
          <a:p>
            <a:pPr marL="609600" indent="-609600">
              <a:buFont typeface="Arial" charset="0"/>
              <a:buAutoNum type="arabicPeriod"/>
            </a:pPr>
            <a:r>
              <a:rPr lang="ro-RO" sz="1200" smtClean="0">
                <a:latin typeface="Arial" charset="0"/>
              </a:rPr>
              <a:t>Eul spiritual se referă la</a:t>
            </a:r>
            <a:r>
              <a:rPr lang="en-GB" sz="1200" smtClean="0">
                <a:latin typeface="Arial" charset="0"/>
              </a:rPr>
              <a:t>:</a:t>
            </a:r>
            <a:endParaRPr lang="ro-RO" sz="1200" smtClean="0">
              <a:latin typeface="Arial" charset="0"/>
            </a:endParaRPr>
          </a:p>
          <a:p>
            <a:pPr marL="1371600" lvl="2" indent="-514350">
              <a:buFont typeface="Arial" charset="0"/>
              <a:buAutoNum type="alphaLcParenR"/>
            </a:pPr>
            <a:r>
              <a:rPr lang="ro-RO" sz="1200" smtClean="0">
                <a:latin typeface="Arial" charset="0"/>
              </a:rPr>
              <a:t>valori, dorinţe, aspiraţii;</a:t>
            </a:r>
          </a:p>
          <a:p>
            <a:pPr marL="1371600" lvl="2" indent="-514350">
              <a:buFont typeface="Arial" charset="0"/>
              <a:buAutoNum type="alphaLcParenR"/>
            </a:pPr>
            <a:r>
              <a:rPr lang="ro-RO" sz="1200" smtClean="0">
                <a:latin typeface="Arial" charset="0"/>
              </a:rPr>
              <a:t>însuşiri caracteriale şi temperamentale;</a:t>
            </a:r>
          </a:p>
          <a:p>
            <a:pPr marL="1371600" lvl="2" indent="-514350">
              <a:buFont typeface="Arial" charset="0"/>
              <a:buAutoNum type="alphaLcParenR"/>
            </a:pPr>
            <a:r>
              <a:rPr lang="ro-RO" sz="1200" smtClean="0">
                <a:latin typeface="Arial" charset="0"/>
              </a:rPr>
              <a:t>aptitudini şi talente;</a:t>
            </a:r>
          </a:p>
          <a:p>
            <a:pPr marL="1371600" lvl="2" indent="-514350">
              <a:buFont typeface="Arial" charset="0"/>
              <a:buAutoNum type="alphaLcParenR"/>
            </a:pPr>
            <a:r>
              <a:rPr lang="ro-RO" sz="1200" smtClean="0">
                <a:latin typeface="Arial" charset="0"/>
              </a:rPr>
              <a:t>atitudini şi concepţii. </a:t>
            </a:r>
            <a:r>
              <a:rPr lang="en-US" sz="1200" smtClean="0">
                <a:latin typeface="Arial" charset="0"/>
              </a:rPr>
              <a:t>[…]</a:t>
            </a:r>
            <a:endParaRPr lang="ro-RO" sz="1200" smtClean="0">
              <a:latin typeface="Arial" charset="0"/>
            </a:endParaRPr>
          </a:p>
          <a:p>
            <a:pPr marL="609600" indent="-609600">
              <a:buFont typeface="Arial" charset="0"/>
              <a:buAutoNum type="arabicPeriod"/>
            </a:pPr>
            <a:r>
              <a:rPr lang="ro-RO" sz="1200" smtClean="0">
                <a:latin typeface="Arial" charset="0"/>
              </a:rPr>
              <a:t>Eul social cuprinde acele calităţi care se dezvoltă în contextul relaţiilor şi activităţilor cu alţii, cum ar fi</a:t>
            </a:r>
            <a:r>
              <a:rPr lang="en-GB" sz="1200" smtClean="0">
                <a:latin typeface="Arial" charset="0"/>
              </a:rPr>
              <a:t>:</a:t>
            </a:r>
            <a:endParaRPr lang="ro-RO" sz="1200" smtClean="0">
              <a:latin typeface="Arial" charset="0"/>
            </a:endParaRPr>
          </a:p>
          <a:p>
            <a:pPr marL="1371600" lvl="2" indent="-514350">
              <a:buFont typeface="Arial" charset="0"/>
              <a:buAutoNum type="alphaLcParenR"/>
            </a:pPr>
            <a:r>
              <a:rPr lang="ro-RO" sz="1200" smtClean="0">
                <a:latin typeface="Arial" charset="0"/>
              </a:rPr>
              <a:t>locul ocupat în grupul clasei sau în cel al prietenilor;</a:t>
            </a:r>
          </a:p>
          <a:p>
            <a:pPr marL="1371600" lvl="2" indent="-514350">
              <a:buFont typeface="Arial" charset="0"/>
              <a:buAutoNum type="alphaLcParenR"/>
            </a:pPr>
            <a:r>
              <a:rPr lang="ro-RO" sz="1200" smtClean="0">
                <a:latin typeface="Arial" charset="0"/>
              </a:rPr>
              <a:t>reputaţia şi preţuirea celorlalţi;</a:t>
            </a:r>
          </a:p>
          <a:p>
            <a:pPr marL="1371600" lvl="2" indent="-514350">
              <a:buFont typeface="Arial" charset="0"/>
              <a:buAutoNum type="alphaLcParenR"/>
            </a:pPr>
            <a:r>
              <a:rPr lang="ro-RO" sz="1200" smtClean="0">
                <a:latin typeface="Arial" charset="0"/>
              </a:rPr>
              <a:t>asumarea şi realizarea statutului şi rolurilor etc.</a:t>
            </a:r>
          </a:p>
        </p:txBody>
      </p:sp>
      <p:sp>
        <p:nvSpPr>
          <p:cNvPr id="4100" name="Rectangle 1"/>
          <p:cNvSpPr>
            <a:spLocks noChangeArrowheads="1"/>
          </p:cNvSpPr>
          <p:nvPr/>
        </p:nvSpPr>
        <p:spPr bwMode="auto">
          <a:xfrm>
            <a:off x="179388" y="404813"/>
            <a:ext cx="8461375" cy="400110"/>
          </a:xfrm>
          <a:prstGeom prst="rect">
            <a:avLst/>
          </a:prstGeom>
          <a:noFill/>
          <a:ln w="9525">
            <a:noFill/>
            <a:miter lim="800000"/>
            <a:headEnd/>
            <a:tailEnd/>
          </a:ln>
        </p:spPr>
        <p:txBody>
          <a:bodyPr anchor="ctr">
            <a:spAutoFit/>
          </a:bodyPr>
          <a:lstStyle/>
          <a:p>
            <a:r>
              <a:rPr lang="ro-RO" sz="1000" dirty="0" smtClean="0"/>
              <a:t>Examenul de bacalaureat naţional 2014</a:t>
            </a:r>
            <a:endParaRPr lang="en-US" sz="1000" dirty="0" smtClean="0"/>
          </a:p>
          <a:p>
            <a:r>
              <a:rPr lang="ro-RO" sz="1000" dirty="0" smtClean="0"/>
              <a:t>Proba de evaluare a competenţelor digitale – document de lucru</a:t>
            </a:r>
            <a:endParaRPr lang="ro-RO" sz="1000" dirty="0">
              <a:ea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472</Words>
  <Application>Microsoft Office PowerPoint</Application>
  <PresentationFormat>Expunere pe ecran (4:3)</PresentationFormat>
  <Paragraphs>27</Paragraphs>
  <Slides>3</Slides>
  <Notes>0</Notes>
  <HiddenSlides>0</HiddenSlides>
  <MMClips>0</MMClips>
  <ScaleCrop>false</ScaleCrop>
  <HeadingPairs>
    <vt:vector size="4" baseType="variant">
      <vt:variant>
        <vt:lpstr>Temă</vt:lpstr>
      </vt:variant>
      <vt:variant>
        <vt:i4>1</vt:i4>
      </vt:variant>
      <vt:variant>
        <vt:lpstr>Titluri diapozitive</vt:lpstr>
      </vt:variant>
      <vt:variant>
        <vt:i4>3</vt:i4>
      </vt:variant>
    </vt:vector>
  </HeadingPairs>
  <TitlesOfParts>
    <vt:vector size="4" baseType="lpstr">
      <vt:lpstr>Office Theme</vt:lpstr>
      <vt:lpstr>IMAGINEA DE SINE ŞI DE ALTUL: ROLUL LOR ÎN DINAMICA PERSONALITĂŢII </vt:lpstr>
      <vt:lpstr>Prezentare PowerPoint</vt:lpstr>
      <vt:lpstr>Prezentare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BAC09_s1_010609</dc:creator>
  <cp:lastModifiedBy>Informatica</cp:lastModifiedBy>
  <cp:revision>22</cp:revision>
  <dcterms:created xsi:type="dcterms:W3CDTF">2010-01-11T15:51:42Z</dcterms:created>
  <dcterms:modified xsi:type="dcterms:W3CDTF">2014-06-13T08:30:55Z</dcterms:modified>
</cp:coreProperties>
</file>